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95" r:id="rId4"/>
    <p:sldId id="292" r:id="rId5"/>
    <p:sldId id="294" r:id="rId6"/>
    <p:sldId id="286" r:id="rId7"/>
    <p:sldId id="268" r:id="rId8"/>
    <p:sldId id="296" r:id="rId9"/>
    <p:sldId id="297" r:id="rId10"/>
    <p:sldId id="300" r:id="rId11"/>
    <p:sldId id="293" r:id="rId12"/>
    <p:sldId id="314" r:id="rId13"/>
    <p:sldId id="287" r:id="rId14"/>
    <p:sldId id="305" r:id="rId15"/>
    <p:sldId id="266" r:id="rId16"/>
    <p:sldId id="283" r:id="rId17"/>
    <p:sldId id="280" r:id="rId18"/>
    <p:sldId id="299" r:id="rId19"/>
    <p:sldId id="306" r:id="rId20"/>
    <p:sldId id="311" r:id="rId21"/>
    <p:sldId id="304" r:id="rId22"/>
    <p:sldId id="298" r:id="rId23"/>
    <p:sldId id="315" r:id="rId24"/>
    <p:sldId id="312" r:id="rId25"/>
    <p:sldId id="313" r:id="rId26"/>
    <p:sldId id="288" r:id="rId27"/>
    <p:sldId id="302" r:id="rId28"/>
    <p:sldId id="303" r:id="rId29"/>
    <p:sldId id="301" r:id="rId30"/>
    <p:sldId id="308" r:id="rId31"/>
    <p:sldId id="307" r:id="rId32"/>
    <p:sldId id="309" r:id="rId33"/>
    <p:sldId id="310" r:id="rId34"/>
    <p:sldId id="290" r:id="rId35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2020/9/21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91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EE4EEDDD-2F66-4DB6-9D98-5AE1A2A5120F}" type="datetimeFigureOut">
              <a:rPr lang="zh-CN" altLang="en-US" smtClean="0"/>
              <a:t>2020/9/21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81F793F8-885B-454C-A636-0A4DD6C46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26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793F8-885B-454C-A636-0A4DD6C46DD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298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34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34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365CE5-09A2-4C93-823D-DE1D3AAE0CA0}" type="slidenum">
              <a:rPr altLang="en-US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068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52D070D-D4E8-45EC-9901-6C5A76C6B725}" type="slidenum">
              <a:rPr altLang="en-US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426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793F8-885B-454C-A636-0A4DD6C46DD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72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793F8-885B-454C-A636-0A4DD6C46DDC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34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34137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793F8-885B-454C-A636-0A4DD6C46DD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48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793F8-885B-454C-A636-0A4DD6C46DD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310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6493F18-0FF5-415D-A4E3-53A2497D255D}" type="slidenum">
              <a:rPr altLang="en-US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102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6493F18-0FF5-415D-A4E3-53A2497D255D}" type="slidenum">
              <a:rPr altLang="en-US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42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6493F18-0FF5-415D-A4E3-53A2497D255D}" type="slidenum">
              <a:rPr altLang="en-US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41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3B66E1E-41E2-4700-97CE-A448179AD12F}" type="slidenum">
              <a:rPr altLang="en-US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12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793F8-885B-454C-A636-0A4DD6C46DD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817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41DCD6F-6F06-4646-BBD6-322D05DFE500}" type="slidenum">
              <a:rPr altLang="en-US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49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0858-7C70-4AD8-8B8C-56F1273CD8A4}" type="datetimeFigureOut">
              <a:rPr lang="zh-CN" altLang="en-US" smtClean="0"/>
              <a:t>2020/9/21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689-533D-4AD6-BC7A-F8E5E42C9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0858-7C70-4AD8-8B8C-56F1273CD8A4}" type="datetimeFigureOut">
              <a:rPr lang="zh-CN" altLang="en-US" smtClean="0"/>
              <a:t>2020/9/21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689-533D-4AD6-BC7A-F8E5E42C9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0858-7C70-4AD8-8B8C-56F1273CD8A4}" type="datetimeFigureOut">
              <a:rPr lang="zh-CN" altLang="en-US" smtClean="0"/>
              <a:t>2020/9/21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689-533D-4AD6-BC7A-F8E5E42C9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046"/>
            <a:ext cx="12192000" cy="447595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3982085"/>
            <a:ext cx="12192000" cy="287593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阿里巴巴普惠体 R" panose="00020600040101010101" charset="-122"/>
            </a:endParaRPr>
          </a:p>
        </p:txBody>
      </p:sp>
      <p:sp>
        <p:nvSpPr>
          <p:cNvPr id="9" name="圆角矩形 8"/>
          <p:cNvSpPr/>
          <p:nvPr userDrawn="1"/>
        </p:nvSpPr>
        <p:spPr>
          <a:xfrm rot="5400000">
            <a:off x="90345" y="551544"/>
            <a:ext cx="360726" cy="10695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046"/>
            <a:ext cx="12192000" cy="447595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3982085"/>
            <a:ext cx="12192000" cy="287593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586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0858-7C70-4AD8-8B8C-56F1273CD8A4}" type="datetimeFigureOut">
              <a:rPr lang="zh-CN" altLang="en-US" smtClean="0"/>
              <a:t>2020/9/21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689-533D-4AD6-BC7A-F8E5E42C9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0858-7C70-4AD8-8B8C-56F1273CD8A4}" type="datetimeFigureOut">
              <a:rPr lang="zh-CN" altLang="en-US" smtClean="0"/>
              <a:t>2020/9/21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689-533D-4AD6-BC7A-F8E5E42C9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0858-7C70-4AD8-8B8C-56F1273CD8A4}" type="datetimeFigureOut">
              <a:rPr lang="zh-CN" altLang="en-US" smtClean="0"/>
              <a:t>2020/9/21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689-533D-4AD6-BC7A-F8E5E42C9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0858-7C70-4AD8-8B8C-56F1273CD8A4}" type="datetimeFigureOut">
              <a:rPr lang="zh-CN" altLang="en-US" smtClean="0"/>
              <a:t>2020/9/21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689-533D-4AD6-BC7A-F8E5E42C90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90728" y="642905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0858-7C70-4AD8-8B8C-56F1273CD8A4}" type="datetimeFigureOut">
              <a:rPr lang="zh-CN" altLang="en-US" smtClean="0"/>
              <a:t>2020/9/21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689-533D-4AD6-BC7A-F8E5E42C9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0858-7C70-4AD8-8B8C-56F1273CD8A4}" type="datetimeFigureOut">
              <a:rPr lang="zh-CN" altLang="en-US" smtClean="0"/>
              <a:t>2020/9/21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689-533D-4AD6-BC7A-F8E5E42C9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0858-7C70-4AD8-8B8C-56F1273CD8A4}" type="datetimeFigureOut">
              <a:rPr lang="zh-CN" altLang="en-US" smtClean="0"/>
              <a:t>2020/9/21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689-533D-4AD6-BC7A-F8E5E42C9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0858-7C70-4AD8-8B8C-56F1273CD8A4}" type="datetimeFigureOut">
              <a:rPr lang="zh-CN" altLang="en-US" smtClean="0"/>
              <a:t>2020/9/21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8689-533D-4AD6-BC7A-F8E5E42C9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B4510858-7C70-4AD8-8B8C-56F1273CD8A4}" type="datetimeFigureOut">
              <a:rPr lang="zh-CN" altLang="en-US" smtClean="0"/>
              <a:t>2020/9/21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C54A8689-533D-4AD6-BC7A-F8E5E42C9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charset="-122"/>
          <a:ea typeface="阿里巴巴普惠体 R" panose="00020600040101010101" charset="-122"/>
          <a:cs typeface="阿里巴巴普惠体 R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4466720" y="153088"/>
            <a:ext cx="75459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zh-CN" altLang="en-US" sz="7200" b="1" i="1" dirty="0">
                <a:solidFill>
                  <a:schemeClr val="bg1">
                    <a:lumMod val="95000"/>
                    <a:alpha val="75000"/>
                  </a:schemeClr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  <a:cs typeface="+mn-ea"/>
                <a:sym typeface="+mn-lt"/>
              </a:rPr>
              <a:t>直播？录播？！</a:t>
            </a:r>
            <a:endParaRPr lang="en-US" altLang="zh-CN" sz="7200" b="1" i="1" dirty="0">
              <a:solidFill>
                <a:schemeClr val="bg1">
                  <a:lumMod val="95000"/>
                  <a:alpha val="75000"/>
                </a:schemeClr>
              </a:solidFill>
              <a:latin typeface="方正尚酷简体" panose="02000000000000000000" pitchFamily="2" charset="-122"/>
              <a:ea typeface="方正尚酷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046"/>
            <a:ext cx="12192000" cy="447595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3982085"/>
            <a:ext cx="12192000" cy="287593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 rot="10800000">
            <a:off x="0" y="0"/>
            <a:ext cx="5522830" cy="2488924"/>
          </a:xfrm>
          <a:custGeom>
            <a:avLst/>
            <a:gdLst>
              <a:gd name="connsiteX0" fmla="*/ 4629710 w 4629710"/>
              <a:gd name="connsiteY0" fmla="*/ 2062620 h 2086429"/>
              <a:gd name="connsiteX1" fmla="*/ 4629710 w 4629710"/>
              <a:gd name="connsiteY1" fmla="*/ 2086429 h 2086429"/>
              <a:gd name="connsiteX2" fmla="*/ 4606079 w 4629710"/>
              <a:gd name="connsiteY2" fmla="*/ 2086429 h 2086429"/>
              <a:gd name="connsiteX3" fmla="*/ 1769949 w 4629710"/>
              <a:gd name="connsiteY3" fmla="*/ 1893739 h 2086429"/>
              <a:gd name="connsiteX4" fmla="*/ 1847524 w 4629710"/>
              <a:gd name="connsiteY4" fmla="*/ 1926988 h 2086429"/>
              <a:gd name="connsiteX5" fmla="*/ 1847524 w 4629710"/>
              <a:gd name="connsiteY5" fmla="*/ 2082151 h 2086429"/>
              <a:gd name="connsiteX6" fmla="*/ 1845924 w 4629710"/>
              <a:gd name="connsiteY6" fmla="*/ 2083764 h 2086429"/>
              <a:gd name="connsiteX7" fmla="*/ 1843281 w 4629710"/>
              <a:gd name="connsiteY7" fmla="*/ 2086429 h 2086429"/>
              <a:gd name="connsiteX8" fmla="*/ 1534067 w 4629710"/>
              <a:gd name="connsiteY8" fmla="*/ 2086429 h 2086429"/>
              <a:gd name="connsiteX9" fmla="*/ 1692374 w 4629710"/>
              <a:gd name="connsiteY9" fmla="*/ 1926988 h 2086429"/>
              <a:gd name="connsiteX10" fmla="*/ 1769949 w 4629710"/>
              <a:gd name="connsiteY10" fmla="*/ 1893739 h 2086429"/>
              <a:gd name="connsiteX11" fmla="*/ 2462350 w 4629710"/>
              <a:gd name="connsiteY11" fmla="*/ 1712302 h 2086429"/>
              <a:gd name="connsiteX12" fmla="*/ 2539931 w 4629710"/>
              <a:gd name="connsiteY12" fmla="*/ 1744168 h 2086429"/>
              <a:gd name="connsiteX13" fmla="*/ 2539931 w 4629710"/>
              <a:gd name="connsiteY13" fmla="*/ 1901188 h 2086429"/>
              <a:gd name="connsiteX14" fmla="*/ 2369776 w 4629710"/>
              <a:gd name="connsiteY14" fmla="*/ 2072642 h 2086429"/>
              <a:gd name="connsiteX15" fmla="*/ 2356093 w 4629710"/>
              <a:gd name="connsiteY15" fmla="*/ 2086429 h 2086429"/>
              <a:gd name="connsiteX16" fmla="*/ 2045101 w 4629710"/>
              <a:gd name="connsiteY16" fmla="*/ 2086429 h 2086429"/>
              <a:gd name="connsiteX17" fmla="*/ 2115833 w 4629710"/>
              <a:gd name="connsiteY17" fmla="*/ 2015158 h 2086429"/>
              <a:gd name="connsiteX18" fmla="*/ 2384770 w 4629710"/>
              <a:gd name="connsiteY18" fmla="*/ 1744168 h 2086429"/>
              <a:gd name="connsiteX19" fmla="*/ 2462350 w 4629710"/>
              <a:gd name="connsiteY19" fmla="*/ 1712302 h 2086429"/>
              <a:gd name="connsiteX20" fmla="*/ 4629710 w 4629710"/>
              <a:gd name="connsiteY20" fmla="*/ 1546814 h 2086429"/>
              <a:gd name="connsiteX21" fmla="*/ 4629710 w 4629710"/>
              <a:gd name="connsiteY21" fmla="*/ 1858916 h 2086429"/>
              <a:gd name="connsiteX22" fmla="*/ 4619307 w 4629710"/>
              <a:gd name="connsiteY22" fmla="*/ 1869385 h 2086429"/>
              <a:gd name="connsiteX23" fmla="*/ 4413580 w 4629710"/>
              <a:gd name="connsiteY23" fmla="*/ 2076441 h 2086429"/>
              <a:gd name="connsiteX24" fmla="*/ 4403656 w 4629710"/>
              <a:gd name="connsiteY24" fmla="*/ 2086429 h 2086429"/>
              <a:gd name="connsiteX25" fmla="*/ 4093847 w 4629710"/>
              <a:gd name="connsiteY25" fmla="*/ 2086429 h 2086429"/>
              <a:gd name="connsiteX26" fmla="*/ 4162148 w 4629710"/>
              <a:gd name="connsiteY26" fmla="*/ 2017650 h 2086429"/>
              <a:gd name="connsiteX27" fmla="*/ 4608252 w 4629710"/>
              <a:gd name="connsiteY27" fmla="*/ 1568422 h 2086429"/>
              <a:gd name="connsiteX28" fmla="*/ 2238267 w 4629710"/>
              <a:gd name="connsiteY28" fmla="*/ 1422274 h 2086429"/>
              <a:gd name="connsiteX29" fmla="*/ 2315838 w 4629710"/>
              <a:gd name="connsiteY29" fmla="*/ 1455593 h 2086429"/>
              <a:gd name="connsiteX30" fmla="*/ 2315838 w 4629710"/>
              <a:gd name="connsiteY30" fmla="*/ 1611082 h 2086429"/>
              <a:gd name="connsiteX31" fmla="*/ 2083124 w 4629710"/>
              <a:gd name="connsiteY31" fmla="*/ 1848018 h 2086429"/>
              <a:gd name="connsiteX32" fmla="*/ 1927981 w 4629710"/>
              <a:gd name="connsiteY32" fmla="*/ 1848018 h 2086429"/>
              <a:gd name="connsiteX33" fmla="*/ 1927981 w 4629710"/>
              <a:gd name="connsiteY33" fmla="*/ 1690678 h 2086429"/>
              <a:gd name="connsiteX34" fmla="*/ 2160695 w 4629710"/>
              <a:gd name="connsiteY34" fmla="*/ 1455593 h 2086429"/>
              <a:gd name="connsiteX35" fmla="*/ 2238267 w 4629710"/>
              <a:gd name="connsiteY35" fmla="*/ 1422274 h 2086429"/>
              <a:gd name="connsiteX36" fmla="*/ 828764 w 4629710"/>
              <a:gd name="connsiteY36" fmla="*/ 1296841 h 2086429"/>
              <a:gd name="connsiteX37" fmla="*/ 906376 w 4629710"/>
              <a:gd name="connsiteY37" fmla="*/ 1330096 h 2086429"/>
              <a:gd name="connsiteX38" fmla="*/ 906376 w 4629710"/>
              <a:gd name="connsiteY38" fmla="*/ 1485289 h 2086429"/>
              <a:gd name="connsiteX39" fmla="*/ 442282 w 4629710"/>
              <a:gd name="connsiteY39" fmla="*/ 1952837 h 2086429"/>
              <a:gd name="connsiteX40" fmla="*/ 309677 w 4629710"/>
              <a:gd name="connsiteY40" fmla="*/ 2086429 h 2086429"/>
              <a:gd name="connsiteX41" fmla="*/ 0 w 4629710"/>
              <a:gd name="connsiteY41" fmla="*/ 2086429 h 2086429"/>
              <a:gd name="connsiteX42" fmla="*/ 86087 w 4629710"/>
              <a:gd name="connsiteY42" fmla="*/ 1999748 h 2086429"/>
              <a:gd name="connsiteX43" fmla="*/ 751152 w 4629710"/>
              <a:gd name="connsiteY43" fmla="*/ 1330096 h 2086429"/>
              <a:gd name="connsiteX44" fmla="*/ 828764 w 4629710"/>
              <a:gd name="connsiteY44" fmla="*/ 1296841 h 2086429"/>
              <a:gd name="connsiteX45" fmla="*/ 2890951 w 4629710"/>
              <a:gd name="connsiteY45" fmla="*/ 1280952 h 2086429"/>
              <a:gd name="connsiteX46" fmla="*/ 2968547 w 4629710"/>
              <a:gd name="connsiteY46" fmla="*/ 1314167 h 2086429"/>
              <a:gd name="connsiteX47" fmla="*/ 2968547 w 4629710"/>
              <a:gd name="connsiteY47" fmla="*/ 1471018 h 2086429"/>
              <a:gd name="connsiteX48" fmla="*/ 2781947 w 4629710"/>
              <a:gd name="connsiteY48" fmla="*/ 1657393 h 2086429"/>
              <a:gd name="connsiteX49" fmla="*/ 2626756 w 4629710"/>
              <a:gd name="connsiteY49" fmla="*/ 1657393 h 2086429"/>
              <a:gd name="connsiteX50" fmla="*/ 2626756 w 4629710"/>
              <a:gd name="connsiteY50" fmla="*/ 1500543 h 2086429"/>
              <a:gd name="connsiteX51" fmla="*/ 2813355 w 4629710"/>
              <a:gd name="connsiteY51" fmla="*/ 1314167 h 2086429"/>
              <a:gd name="connsiteX52" fmla="*/ 2890951 w 4629710"/>
              <a:gd name="connsiteY52" fmla="*/ 1280952 h 2086429"/>
              <a:gd name="connsiteX53" fmla="*/ 2489546 w 4629710"/>
              <a:gd name="connsiteY53" fmla="*/ 1169336 h 2086429"/>
              <a:gd name="connsiteX54" fmla="*/ 2568346 w 4629710"/>
              <a:gd name="connsiteY54" fmla="*/ 1201077 h 2086429"/>
              <a:gd name="connsiteX55" fmla="*/ 2568346 w 4629710"/>
              <a:gd name="connsiteY55" fmla="*/ 1357482 h 2086429"/>
              <a:gd name="connsiteX56" fmla="*/ 2410746 w 4629710"/>
              <a:gd name="connsiteY56" fmla="*/ 1357482 h 2086429"/>
              <a:gd name="connsiteX57" fmla="*/ 2410746 w 4629710"/>
              <a:gd name="connsiteY57" fmla="*/ 1201077 h 2086429"/>
              <a:gd name="connsiteX58" fmla="*/ 2489546 w 4629710"/>
              <a:gd name="connsiteY58" fmla="*/ 1169336 h 2086429"/>
              <a:gd name="connsiteX59" fmla="*/ 4629710 w 4629710"/>
              <a:gd name="connsiteY59" fmla="*/ 1030758 h 2086429"/>
              <a:gd name="connsiteX60" fmla="*/ 4629710 w 4629710"/>
              <a:gd name="connsiteY60" fmla="*/ 1344123 h 2086429"/>
              <a:gd name="connsiteX61" fmla="*/ 4521168 w 4629710"/>
              <a:gd name="connsiteY61" fmla="*/ 1453492 h 2086429"/>
              <a:gd name="connsiteX62" fmla="*/ 4045104 w 4629710"/>
              <a:gd name="connsiteY62" fmla="*/ 1933189 h 2086429"/>
              <a:gd name="connsiteX63" fmla="*/ 3893025 w 4629710"/>
              <a:gd name="connsiteY63" fmla="*/ 2086429 h 2086429"/>
              <a:gd name="connsiteX64" fmla="*/ 3582033 w 4629710"/>
              <a:gd name="connsiteY64" fmla="*/ 2086429 h 2086429"/>
              <a:gd name="connsiteX65" fmla="*/ 3589225 w 4629710"/>
              <a:gd name="connsiteY65" fmla="*/ 2079182 h 2086429"/>
              <a:gd name="connsiteX66" fmla="*/ 4626351 w 4629710"/>
              <a:gd name="connsiteY66" fmla="*/ 1034143 h 2086429"/>
              <a:gd name="connsiteX67" fmla="*/ 1614625 w 4629710"/>
              <a:gd name="connsiteY67" fmla="*/ 1018568 h 2086429"/>
              <a:gd name="connsiteX68" fmla="*/ 1692206 w 4629710"/>
              <a:gd name="connsiteY68" fmla="*/ 1050446 h 2086429"/>
              <a:gd name="connsiteX69" fmla="*/ 1692206 w 4629710"/>
              <a:gd name="connsiteY69" fmla="*/ 1207526 h 2086429"/>
              <a:gd name="connsiteX70" fmla="*/ 904454 w 4629710"/>
              <a:gd name="connsiteY70" fmla="*/ 2001593 h 2086429"/>
              <a:gd name="connsiteX71" fmla="*/ 820292 w 4629710"/>
              <a:gd name="connsiteY71" fmla="*/ 2086429 h 2086429"/>
              <a:gd name="connsiteX72" fmla="*/ 509300 w 4629710"/>
              <a:gd name="connsiteY72" fmla="*/ 2086429 h 2086429"/>
              <a:gd name="connsiteX73" fmla="*/ 535713 w 4629710"/>
              <a:gd name="connsiteY73" fmla="*/ 2059804 h 2086429"/>
              <a:gd name="connsiteX74" fmla="*/ 1537045 w 4629710"/>
              <a:gd name="connsiteY74" fmla="*/ 1050446 h 2086429"/>
              <a:gd name="connsiteX75" fmla="*/ 1614625 w 4629710"/>
              <a:gd name="connsiteY75" fmla="*/ 1018568 h 2086429"/>
              <a:gd name="connsiteX76" fmla="*/ 2303600 w 4629710"/>
              <a:gd name="connsiteY76" fmla="*/ 841225 h 2086429"/>
              <a:gd name="connsiteX77" fmla="*/ 2381181 w 4629710"/>
              <a:gd name="connsiteY77" fmla="*/ 874475 h 2086429"/>
              <a:gd name="connsiteX78" fmla="*/ 2381181 w 4629710"/>
              <a:gd name="connsiteY78" fmla="*/ 1031485 h 2086429"/>
              <a:gd name="connsiteX79" fmla="*/ 1379622 w 4629710"/>
              <a:gd name="connsiteY79" fmla="*/ 2040153 h 2086429"/>
              <a:gd name="connsiteX80" fmla="*/ 1333672 w 4629710"/>
              <a:gd name="connsiteY80" fmla="*/ 2086429 h 2086429"/>
              <a:gd name="connsiteX81" fmla="*/ 1022608 w 4629710"/>
              <a:gd name="connsiteY81" fmla="*/ 2086429 h 2086429"/>
              <a:gd name="connsiteX82" fmla="*/ 1076516 w 4629710"/>
              <a:gd name="connsiteY82" fmla="*/ 2032139 h 2086429"/>
              <a:gd name="connsiteX83" fmla="*/ 2226020 w 4629710"/>
              <a:gd name="connsiteY83" fmla="*/ 874475 h 2086429"/>
              <a:gd name="connsiteX84" fmla="*/ 2303600 w 4629710"/>
              <a:gd name="connsiteY84" fmla="*/ 841225 h 2086429"/>
              <a:gd name="connsiteX85" fmla="*/ 1838798 w 4629710"/>
              <a:gd name="connsiteY85" fmla="*/ 795146 h 2086429"/>
              <a:gd name="connsiteX86" fmla="*/ 1916161 w 4629710"/>
              <a:gd name="connsiteY86" fmla="*/ 828267 h 2086429"/>
              <a:gd name="connsiteX87" fmla="*/ 1916161 w 4629710"/>
              <a:gd name="connsiteY87" fmla="*/ 984672 h 2086429"/>
              <a:gd name="connsiteX88" fmla="*/ 1761434 w 4629710"/>
              <a:gd name="connsiteY88" fmla="*/ 984672 h 2086429"/>
              <a:gd name="connsiteX89" fmla="*/ 1761434 w 4629710"/>
              <a:gd name="connsiteY89" fmla="*/ 828267 h 2086429"/>
              <a:gd name="connsiteX90" fmla="*/ 1838798 w 4629710"/>
              <a:gd name="connsiteY90" fmla="*/ 795146 h 2086429"/>
              <a:gd name="connsiteX91" fmla="*/ 4629710 w 4629710"/>
              <a:gd name="connsiteY91" fmla="*/ 514384 h 2086429"/>
              <a:gd name="connsiteX92" fmla="*/ 4629710 w 4629710"/>
              <a:gd name="connsiteY92" fmla="*/ 828997 h 2086429"/>
              <a:gd name="connsiteX93" fmla="*/ 4595945 w 4629710"/>
              <a:gd name="connsiteY93" fmla="*/ 863022 h 2086429"/>
              <a:gd name="connsiteX94" fmla="*/ 3437297 w 4629710"/>
              <a:gd name="connsiteY94" fmla="*/ 2030584 h 2086429"/>
              <a:gd name="connsiteX95" fmla="*/ 3381878 w 4629710"/>
              <a:gd name="connsiteY95" fmla="*/ 2086429 h 2086429"/>
              <a:gd name="connsiteX96" fmla="*/ 3070403 w 4629710"/>
              <a:gd name="connsiteY96" fmla="*/ 2086429 h 2086429"/>
              <a:gd name="connsiteX97" fmla="*/ 3214665 w 4629710"/>
              <a:gd name="connsiteY97" fmla="*/ 1940988 h 2086429"/>
              <a:gd name="connsiteX98" fmla="*/ 4469965 w 4629710"/>
              <a:gd name="connsiteY98" fmla="*/ 675434 h 2086429"/>
              <a:gd name="connsiteX99" fmla="*/ 4629710 w 4629710"/>
              <a:gd name="connsiteY99" fmla="*/ 0 h 2086429"/>
              <a:gd name="connsiteX100" fmla="*/ 4629710 w 4629710"/>
              <a:gd name="connsiteY100" fmla="*/ 314353 h 2086429"/>
              <a:gd name="connsiteX101" fmla="*/ 4558252 w 4629710"/>
              <a:gd name="connsiteY101" fmla="*/ 386295 h 2086429"/>
              <a:gd name="connsiteX102" fmla="*/ 3117080 w 4629710"/>
              <a:gd name="connsiteY102" fmla="*/ 1837231 h 2086429"/>
              <a:gd name="connsiteX103" fmla="*/ 2869559 w 4629710"/>
              <a:gd name="connsiteY103" fmla="*/ 2086429 h 2086429"/>
              <a:gd name="connsiteX104" fmla="*/ 2558298 w 4629710"/>
              <a:gd name="connsiteY104" fmla="*/ 2086429 h 2086429"/>
              <a:gd name="connsiteX105" fmla="*/ 2623869 w 4629710"/>
              <a:gd name="connsiteY105" fmla="*/ 2020383 h 2086429"/>
              <a:gd name="connsiteX106" fmla="*/ 4514978 w 4629710"/>
              <a:gd name="connsiteY106" fmla="*/ 115564 h 208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629710" h="2086429">
                <a:moveTo>
                  <a:pt x="4629710" y="2062620"/>
                </a:moveTo>
                <a:lnTo>
                  <a:pt x="4629710" y="2086429"/>
                </a:lnTo>
                <a:lnTo>
                  <a:pt x="4606079" y="2086429"/>
                </a:lnTo>
                <a:close/>
                <a:moveTo>
                  <a:pt x="1769949" y="1893739"/>
                </a:moveTo>
                <a:cubicBezTo>
                  <a:pt x="1798116" y="1893739"/>
                  <a:pt x="1826283" y="1904822"/>
                  <a:pt x="1847524" y="1926988"/>
                </a:cubicBezTo>
                <a:cubicBezTo>
                  <a:pt x="1891853" y="1969473"/>
                  <a:pt x="1891853" y="2039666"/>
                  <a:pt x="1847524" y="2082151"/>
                </a:cubicBezTo>
                <a:cubicBezTo>
                  <a:pt x="1847524" y="2082151"/>
                  <a:pt x="1847524" y="2082151"/>
                  <a:pt x="1845924" y="2083764"/>
                </a:cubicBezTo>
                <a:lnTo>
                  <a:pt x="1843281" y="2086429"/>
                </a:lnTo>
                <a:lnTo>
                  <a:pt x="1534067" y="2086429"/>
                </a:lnTo>
                <a:lnTo>
                  <a:pt x="1692374" y="1926988"/>
                </a:lnTo>
                <a:cubicBezTo>
                  <a:pt x="1713615" y="1904822"/>
                  <a:pt x="1741782" y="1893739"/>
                  <a:pt x="1769949" y="1893739"/>
                </a:cubicBezTo>
                <a:close/>
                <a:moveTo>
                  <a:pt x="2462350" y="1712302"/>
                </a:moveTo>
                <a:cubicBezTo>
                  <a:pt x="2490519" y="1712302"/>
                  <a:pt x="2518688" y="1722924"/>
                  <a:pt x="2539931" y="1744168"/>
                </a:cubicBezTo>
                <a:cubicBezTo>
                  <a:pt x="2582415" y="1788503"/>
                  <a:pt x="2582415" y="1858701"/>
                  <a:pt x="2539931" y="1901188"/>
                </a:cubicBezTo>
                <a:cubicBezTo>
                  <a:pt x="2539931" y="1901188"/>
                  <a:pt x="2539931" y="1901188"/>
                  <a:pt x="2369776" y="2072642"/>
                </a:cubicBezTo>
                <a:lnTo>
                  <a:pt x="2356093" y="2086429"/>
                </a:lnTo>
                <a:lnTo>
                  <a:pt x="2045101" y="2086429"/>
                </a:lnTo>
                <a:lnTo>
                  <a:pt x="2115833" y="2015158"/>
                </a:lnTo>
                <a:cubicBezTo>
                  <a:pt x="2203361" y="1926962"/>
                  <a:pt x="2292990" y="1836649"/>
                  <a:pt x="2384770" y="1744168"/>
                </a:cubicBezTo>
                <a:cubicBezTo>
                  <a:pt x="2406013" y="1722924"/>
                  <a:pt x="2434181" y="1712302"/>
                  <a:pt x="2462350" y="1712302"/>
                </a:cubicBezTo>
                <a:close/>
                <a:moveTo>
                  <a:pt x="4629710" y="1546814"/>
                </a:moveTo>
                <a:lnTo>
                  <a:pt x="4629710" y="1858916"/>
                </a:lnTo>
                <a:lnTo>
                  <a:pt x="4619307" y="1869385"/>
                </a:lnTo>
                <a:cubicBezTo>
                  <a:pt x="4552784" y="1936338"/>
                  <a:pt x="4484229" y="2005336"/>
                  <a:pt x="4413580" y="2076441"/>
                </a:cubicBezTo>
                <a:lnTo>
                  <a:pt x="4403656" y="2086429"/>
                </a:lnTo>
                <a:lnTo>
                  <a:pt x="4093847" y="2086429"/>
                </a:lnTo>
                <a:lnTo>
                  <a:pt x="4162148" y="2017650"/>
                </a:lnTo>
                <a:cubicBezTo>
                  <a:pt x="4291492" y="1887401"/>
                  <a:pt x="4439313" y="1738544"/>
                  <a:pt x="4608252" y="1568422"/>
                </a:cubicBezTo>
                <a:close/>
                <a:moveTo>
                  <a:pt x="2238267" y="1422274"/>
                </a:moveTo>
                <a:cubicBezTo>
                  <a:pt x="2266433" y="1422274"/>
                  <a:pt x="2294599" y="1433380"/>
                  <a:pt x="2315838" y="1455593"/>
                </a:cubicBezTo>
                <a:cubicBezTo>
                  <a:pt x="2360165" y="1498167"/>
                  <a:pt x="2360165" y="1568507"/>
                  <a:pt x="2315838" y="1611082"/>
                </a:cubicBezTo>
                <a:cubicBezTo>
                  <a:pt x="2315838" y="1611082"/>
                  <a:pt x="2315838" y="1611082"/>
                  <a:pt x="2083124" y="1848018"/>
                </a:cubicBezTo>
                <a:cubicBezTo>
                  <a:pt x="2040645" y="1890592"/>
                  <a:pt x="1970461" y="1890592"/>
                  <a:pt x="1927981" y="1848018"/>
                </a:cubicBezTo>
                <a:cubicBezTo>
                  <a:pt x="1885502" y="1803592"/>
                  <a:pt x="1885502" y="1733252"/>
                  <a:pt x="1927981" y="1690678"/>
                </a:cubicBezTo>
                <a:cubicBezTo>
                  <a:pt x="1927981" y="1690678"/>
                  <a:pt x="1927981" y="1690678"/>
                  <a:pt x="2160695" y="1455593"/>
                </a:cubicBezTo>
                <a:cubicBezTo>
                  <a:pt x="2181935" y="1433380"/>
                  <a:pt x="2210101" y="1422274"/>
                  <a:pt x="2238267" y="1422274"/>
                </a:cubicBezTo>
                <a:close/>
                <a:moveTo>
                  <a:pt x="828764" y="1296841"/>
                </a:moveTo>
                <a:cubicBezTo>
                  <a:pt x="856944" y="1296841"/>
                  <a:pt x="885125" y="1307926"/>
                  <a:pt x="906376" y="1330096"/>
                </a:cubicBezTo>
                <a:cubicBezTo>
                  <a:pt x="948878" y="1372589"/>
                  <a:pt x="948878" y="1442796"/>
                  <a:pt x="906376" y="1485289"/>
                </a:cubicBezTo>
                <a:cubicBezTo>
                  <a:pt x="906376" y="1485289"/>
                  <a:pt x="906376" y="1485289"/>
                  <a:pt x="442282" y="1952837"/>
                </a:cubicBezTo>
                <a:lnTo>
                  <a:pt x="309677" y="2086429"/>
                </a:lnTo>
                <a:lnTo>
                  <a:pt x="0" y="2086429"/>
                </a:lnTo>
                <a:lnTo>
                  <a:pt x="86087" y="1999748"/>
                </a:lnTo>
                <a:cubicBezTo>
                  <a:pt x="291823" y="1792593"/>
                  <a:pt x="513120" y="1569771"/>
                  <a:pt x="751152" y="1330096"/>
                </a:cubicBezTo>
                <a:cubicBezTo>
                  <a:pt x="772404" y="1307926"/>
                  <a:pt x="800583" y="1296841"/>
                  <a:pt x="828764" y="1296841"/>
                </a:cubicBezTo>
                <a:close/>
                <a:moveTo>
                  <a:pt x="2890951" y="1280952"/>
                </a:moveTo>
                <a:cubicBezTo>
                  <a:pt x="2919126" y="1280952"/>
                  <a:pt x="2947301" y="1292024"/>
                  <a:pt x="2968547" y="1314167"/>
                </a:cubicBezTo>
                <a:cubicBezTo>
                  <a:pt x="3011040" y="1356609"/>
                  <a:pt x="3011040" y="1426731"/>
                  <a:pt x="2968547" y="1471018"/>
                </a:cubicBezTo>
                <a:cubicBezTo>
                  <a:pt x="2968547" y="1471018"/>
                  <a:pt x="2968547" y="1471018"/>
                  <a:pt x="2781947" y="1657393"/>
                </a:cubicBezTo>
                <a:cubicBezTo>
                  <a:pt x="2739454" y="1701680"/>
                  <a:pt x="2669249" y="1701680"/>
                  <a:pt x="2626756" y="1657393"/>
                </a:cubicBezTo>
                <a:cubicBezTo>
                  <a:pt x="2582415" y="1614951"/>
                  <a:pt x="2582415" y="1544830"/>
                  <a:pt x="2626756" y="1500543"/>
                </a:cubicBezTo>
                <a:cubicBezTo>
                  <a:pt x="2626756" y="1500543"/>
                  <a:pt x="2626756" y="1500543"/>
                  <a:pt x="2813355" y="1314167"/>
                </a:cubicBezTo>
                <a:cubicBezTo>
                  <a:pt x="2834601" y="1292024"/>
                  <a:pt x="2862776" y="1280952"/>
                  <a:pt x="2890951" y="1280952"/>
                </a:cubicBezTo>
                <a:close/>
                <a:moveTo>
                  <a:pt x="2489546" y="1169336"/>
                </a:moveTo>
                <a:cubicBezTo>
                  <a:pt x="2517821" y="1169336"/>
                  <a:pt x="2546097" y="1179916"/>
                  <a:pt x="2568346" y="1201077"/>
                </a:cubicBezTo>
                <a:cubicBezTo>
                  <a:pt x="2610990" y="1245238"/>
                  <a:pt x="2610990" y="1315160"/>
                  <a:pt x="2568346" y="1357482"/>
                </a:cubicBezTo>
                <a:cubicBezTo>
                  <a:pt x="2523847" y="1401643"/>
                  <a:pt x="2455245" y="1401643"/>
                  <a:pt x="2410746" y="1357482"/>
                </a:cubicBezTo>
                <a:cubicBezTo>
                  <a:pt x="2368102" y="1315160"/>
                  <a:pt x="2368102" y="1245238"/>
                  <a:pt x="2410746" y="1201077"/>
                </a:cubicBezTo>
                <a:cubicBezTo>
                  <a:pt x="2432996" y="1179916"/>
                  <a:pt x="2461271" y="1169336"/>
                  <a:pt x="2489546" y="1169336"/>
                </a:cubicBezTo>
                <a:close/>
                <a:moveTo>
                  <a:pt x="4629710" y="1030758"/>
                </a:moveTo>
                <a:lnTo>
                  <a:pt x="4629710" y="1344123"/>
                </a:lnTo>
                <a:lnTo>
                  <a:pt x="4521168" y="1453492"/>
                </a:lnTo>
                <a:cubicBezTo>
                  <a:pt x="4370413" y="1605399"/>
                  <a:pt x="4211859" y="1765162"/>
                  <a:pt x="4045104" y="1933189"/>
                </a:cubicBezTo>
                <a:lnTo>
                  <a:pt x="3893025" y="2086429"/>
                </a:lnTo>
                <a:lnTo>
                  <a:pt x="3582033" y="2086429"/>
                </a:lnTo>
                <a:lnTo>
                  <a:pt x="3589225" y="2079182"/>
                </a:lnTo>
                <a:cubicBezTo>
                  <a:pt x="3763876" y="1903199"/>
                  <a:pt x="4074367" y="1590339"/>
                  <a:pt x="4626351" y="1034143"/>
                </a:cubicBezTo>
                <a:close/>
                <a:moveTo>
                  <a:pt x="1614625" y="1018568"/>
                </a:moveTo>
                <a:cubicBezTo>
                  <a:pt x="1642794" y="1018568"/>
                  <a:pt x="1670963" y="1029194"/>
                  <a:pt x="1692206" y="1050446"/>
                </a:cubicBezTo>
                <a:cubicBezTo>
                  <a:pt x="1734690" y="1094798"/>
                  <a:pt x="1734690" y="1165022"/>
                  <a:pt x="1692206" y="1207526"/>
                </a:cubicBezTo>
                <a:cubicBezTo>
                  <a:pt x="1692206" y="1207526"/>
                  <a:pt x="1692206" y="1207526"/>
                  <a:pt x="904454" y="2001593"/>
                </a:cubicBezTo>
                <a:lnTo>
                  <a:pt x="820292" y="2086429"/>
                </a:lnTo>
                <a:lnTo>
                  <a:pt x="509300" y="2086429"/>
                </a:lnTo>
                <a:lnTo>
                  <a:pt x="535713" y="2059804"/>
                </a:lnTo>
                <a:cubicBezTo>
                  <a:pt x="837224" y="1755877"/>
                  <a:pt x="1169926" y="1420508"/>
                  <a:pt x="1537045" y="1050446"/>
                </a:cubicBezTo>
                <a:cubicBezTo>
                  <a:pt x="1558288" y="1029194"/>
                  <a:pt x="1586457" y="1018568"/>
                  <a:pt x="1614625" y="1018568"/>
                </a:cubicBezTo>
                <a:close/>
                <a:moveTo>
                  <a:pt x="2303600" y="841225"/>
                </a:moveTo>
                <a:cubicBezTo>
                  <a:pt x="2331769" y="841225"/>
                  <a:pt x="2359938" y="852309"/>
                  <a:pt x="2381181" y="874475"/>
                </a:cubicBezTo>
                <a:cubicBezTo>
                  <a:pt x="2423665" y="916960"/>
                  <a:pt x="2423665" y="987153"/>
                  <a:pt x="2381181" y="1031485"/>
                </a:cubicBezTo>
                <a:cubicBezTo>
                  <a:pt x="2381181" y="1031485"/>
                  <a:pt x="2381181" y="1031485"/>
                  <a:pt x="1379622" y="2040153"/>
                </a:cubicBezTo>
                <a:lnTo>
                  <a:pt x="1333672" y="2086429"/>
                </a:lnTo>
                <a:lnTo>
                  <a:pt x="1022608" y="2086429"/>
                </a:lnTo>
                <a:lnTo>
                  <a:pt x="1076516" y="2032139"/>
                </a:lnTo>
                <a:cubicBezTo>
                  <a:pt x="1416254" y="1689990"/>
                  <a:pt x="1797714" y="1305822"/>
                  <a:pt x="2226020" y="874475"/>
                </a:cubicBezTo>
                <a:cubicBezTo>
                  <a:pt x="2247263" y="852309"/>
                  <a:pt x="2275431" y="841225"/>
                  <a:pt x="2303600" y="841225"/>
                </a:cubicBezTo>
                <a:close/>
                <a:moveTo>
                  <a:pt x="1838798" y="795146"/>
                </a:moveTo>
                <a:cubicBezTo>
                  <a:pt x="1866888" y="795146"/>
                  <a:pt x="1894978" y="806186"/>
                  <a:pt x="1916161" y="828267"/>
                </a:cubicBezTo>
                <a:cubicBezTo>
                  <a:pt x="1958527" y="870588"/>
                  <a:pt x="1958527" y="940510"/>
                  <a:pt x="1916161" y="984672"/>
                </a:cubicBezTo>
                <a:cubicBezTo>
                  <a:pt x="1873795" y="1026993"/>
                  <a:pt x="1803800" y="1026993"/>
                  <a:pt x="1761434" y="984672"/>
                </a:cubicBezTo>
                <a:cubicBezTo>
                  <a:pt x="1717227" y="940510"/>
                  <a:pt x="1717227" y="870588"/>
                  <a:pt x="1761434" y="828267"/>
                </a:cubicBezTo>
                <a:cubicBezTo>
                  <a:pt x="1782617" y="806186"/>
                  <a:pt x="1810708" y="795146"/>
                  <a:pt x="1838798" y="795146"/>
                </a:cubicBezTo>
                <a:close/>
                <a:moveTo>
                  <a:pt x="4629710" y="514384"/>
                </a:moveTo>
                <a:lnTo>
                  <a:pt x="4629710" y="828997"/>
                </a:lnTo>
                <a:lnTo>
                  <a:pt x="4595945" y="863022"/>
                </a:lnTo>
                <a:cubicBezTo>
                  <a:pt x="4281421" y="1179966"/>
                  <a:pt x="3899954" y="1564368"/>
                  <a:pt x="3437297" y="2030584"/>
                </a:cubicBezTo>
                <a:lnTo>
                  <a:pt x="3381878" y="2086429"/>
                </a:lnTo>
                <a:lnTo>
                  <a:pt x="3070403" y="2086429"/>
                </a:lnTo>
                <a:lnTo>
                  <a:pt x="3214665" y="1940988"/>
                </a:lnTo>
                <a:cubicBezTo>
                  <a:pt x="3538718" y="1614288"/>
                  <a:pt x="3949427" y="1200224"/>
                  <a:pt x="4469965" y="675434"/>
                </a:cubicBezTo>
                <a:close/>
                <a:moveTo>
                  <a:pt x="4629710" y="0"/>
                </a:moveTo>
                <a:lnTo>
                  <a:pt x="4629710" y="314353"/>
                </a:lnTo>
                <a:lnTo>
                  <a:pt x="4558252" y="386295"/>
                </a:lnTo>
                <a:cubicBezTo>
                  <a:pt x="4166000" y="781204"/>
                  <a:pt x="3691376" y="1259044"/>
                  <a:pt x="3117080" y="1837231"/>
                </a:cubicBezTo>
                <a:lnTo>
                  <a:pt x="2869559" y="2086429"/>
                </a:lnTo>
                <a:lnTo>
                  <a:pt x="2558298" y="2086429"/>
                </a:lnTo>
                <a:lnTo>
                  <a:pt x="2623869" y="2020383"/>
                </a:lnTo>
                <a:cubicBezTo>
                  <a:pt x="2894027" y="1748266"/>
                  <a:pt x="3434344" y="1204032"/>
                  <a:pt x="4514978" y="115564"/>
                </a:cubicBezTo>
                <a:close/>
              </a:path>
            </a:pathLst>
          </a:custGeom>
          <a:gradFill>
            <a:gsLst>
              <a:gs pos="47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03457" y="2617378"/>
            <a:ext cx="1023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直播课程</a:t>
            </a:r>
            <a:r>
              <a:rPr lang="en-US" altLang="zh-CN" sz="5400" dirty="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5400" dirty="0">
                <a:solidFill>
                  <a:srgbClr val="0070C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录播课程</a:t>
            </a:r>
            <a:r>
              <a:rPr lang="zh-CN" altLang="en-US" sz="5400" dirty="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的实践与分享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303456" y="2151214"/>
            <a:ext cx="481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后疫情时代</a:t>
            </a:r>
            <a:r>
              <a:rPr lang="en-US" altLang="zh-CN" sz="2400" dirty="0">
                <a:cs typeface="+mn-ea"/>
                <a:sym typeface="+mn-lt"/>
              </a:rPr>
              <a:t>”</a:t>
            </a:r>
            <a:r>
              <a:rPr lang="zh-CN" altLang="en-US" sz="2400" dirty="0">
                <a:cs typeface="+mn-ea"/>
                <a:sym typeface="+mn-lt"/>
              </a:rPr>
              <a:t>社区（老年教育）</a:t>
            </a:r>
            <a:r>
              <a:rPr lang="en-US" altLang="zh-CN" sz="2400" dirty="0">
                <a:cs typeface="+mn-ea"/>
                <a:sym typeface="+mn-lt"/>
              </a:rPr>
              <a:t>”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1303457" y="2613025"/>
            <a:ext cx="455041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303457" y="3697525"/>
            <a:ext cx="455041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03457" y="368377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000" kern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徐汇区社区学院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3456" y="4186706"/>
            <a:ext cx="3360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汇报人：周炎彬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   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时间：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2020.9.14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 animBg="1"/>
      <p:bldP spid="16" grpId="0" animBg="1"/>
      <p:bldP spid="19" grpId="0" build="allAtOnce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xmlns="" id="{A04B64D3-9FE9-4928-A911-2A8739736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028459"/>
              </p:ext>
            </p:extLst>
          </p:nvPr>
        </p:nvGraphicFramePr>
        <p:xfrm>
          <a:off x="1337732" y="855131"/>
          <a:ext cx="9846733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394">
                  <a:extLst>
                    <a:ext uri="{9D8B030D-6E8A-4147-A177-3AD203B41FA5}">
                      <a16:colId xmlns:a16="http://schemas.microsoft.com/office/drawing/2014/main" xmlns="" val="4160614640"/>
                    </a:ext>
                  </a:extLst>
                </a:gridCol>
                <a:gridCol w="2348856">
                  <a:extLst>
                    <a:ext uri="{9D8B030D-6E8A-4147-A177-3AD203B41FA5}">
                      <a16:colId xmlns:a16="http://schemas.microsoft.com/office/drawing/2014/main" xmlns="" val="1549725343"/>
                    </a:ext>
                  </a:extLst>
                </a:gridCol>
                <a:gridCol w="2348855">
                  <a:extLst>
                    <a:ext uri="{9D8B030D-6E8A-4147-A177-3AD203B41FA5}">
                      <a16:colId xmlns:a16="http://schemas.microsoft.com/office/drawing/2014/main" xmlns="" val="2150129490"/>
                    </a:ext>
                  </a:extLst>
                </a:gridCol>
                <a:gridCol w="2379628">
                  <a:extLst>
                    <a:ext uri="{9D8B030D-6E8A-4147-A177-3AD203B41FA5}">
                      <a16:colId xmlns:a16="http://schemas.microsoft.com/office/drawing/2014/main" xmlns="" val="29129832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直播销售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直播课程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录播课程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047181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zh-CN" altLang="en-US" dirty="0"/>
                        <a:t>主播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教师的要求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575629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zh-CN" altLang="en-US" dirty="0"/>
                        <a:t>团队、硬件的要求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可低可高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应高可低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975942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zh-CN" altLang="en-US" dirty="0"/>
                        <a:t>平台的要求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139246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zh-CN" altLang="en-US" dirty="0"/>
                        <a:t>互动的要求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应高实低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6729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zh-CN" altLang="en-US" dirty="0"/>
                        <a:t>风险防范的要求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3880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2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33601" y="415837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121212"/>
                </a:solidFill>
                <a:latin typeface="-apple-system"/>
              </a:rPr>
              <a:t>    </a:t>
            </a:r>
            <a:r>
              <a:rPr lang="zh-CN" altLang="en-US" sz="2000" b="1" dirty="0" smtClean="0">
                <a:solidFill>
                  <a:srgbClr val="404040"/>
                </a:solidFill>
                <a:cs typeface="+mn-ea"/>
              </a:rPr>
              <a:t>在线</a:t>
            </a:r>
            <a:r>
              <a:rPr lang="zh-CN" altLang="en-US" sz="2000" b="1" dirty="0">
                <a:solidFill>
                  <a:srgbClr val="404040"/>
                </a:solidFill>
                <a:cs typeface="+mn-ea"/>
              </a:rPr>
              <a:t>教育直播课和录播课哪个好？应该说各有利弊，互有千秋，具体还要看个人需求。</a:t>
            </a:r>
            <a:endParaRPr lang="en-US" altLang="zh-CN" sz="2000" b="1" dirty="0">
              <a:solidFill>
                <a:srgbClr val="404040"/>
              </a:solidFill>
              <a:cs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404040"/>
                </a:solidFill>
                <a:cs typeface="+mn-ea"/>
              </a:rPr>
              <a:t>       </a:t>
            </a:r>
            <a:r>
              <a:rPr lang="zh-CN" altLang="en-US" sz="2000" b="1" dirty="0">
                <a:solidFill>
                  <a:srgbClr val="404040"/>
                </a:solidFill>
                <a:cs typeface="+mn-ea"/>
              </a:rPr>
              <a:t>总体说来，录播课适合框架性教学，可以把知识点全部都罗列出来，直播课更适合补充教学，因为互动性更强。</a:t>
            </a: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7AA43617-8EFE-4EAA-8D71-0BB981F719BA}"/>
              </a:ext>
            </a:extLst>
          </p:cNvPr>
          <p:cNvSpPr/>
          <p:nvPr/>
        </p:nvSpPr>
        <p:spPr>
          <a:xfrm>
            <a:off x="1140884" y="3430131"/>
            <a:ext cx="4095749" cy="550333"/>
          </a:xfrm>
          <a:prstGeom prst="roundRect">
            <a:avLst>
              <a:gd name="adj" fmla="val 50000"/>
            </a:avLst>
          </a:prstGeom>
          <a:gradFill>
            <a:gsLst>
              <a:gs pos="47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norm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不是所有的老师都适合网课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13840EB-0D64-409F-8481-B9A3FD7B5CA5}"/>
              </a:ext>
            </a:extLst>
          </p:cNvPr>
          <p:cNvSpPr/>
          <p:nvPr/>
        </p:nvSpPr>
        <p:spPr>
          <a:xfrm>
            <a:off x="6477644" y="3443367"/>
            <a:ext cx="4055057" cy="497957"/>
          </a:xfrm>
          <a:prstGeom prst="rect">
            <a:avLst/>
          </a:prstGeom>
        </p:spPr>
        <p:txBody>
          <a:bodyPr lIns="91440" tIns="45720" rIns="91440" bIns="4572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7" name="Rectangle: Rounded Corners 28">
            <a:extLst>
              <a:ext uri="{FF2B5EF4-FFF2-40B4-BE49-F238E27FC236}">
                <a16:creationId xmlns:a16="http://schemas.microsoft.com/office/drawing/2014/main" xmlns="" id="{1C8D419B-33E6-46CE-8780-FDB99569F119}"/>
              </a:ext>
            </a:extLst>
          </p:cNvPr>
          <p:cNvSpPr/>
          <p:nvPr/>
        </p:nvSpPr>
        <p:spPr>
          <a:xfrm>
            <a:off x="6436952" y="3443367"/>
            <a:ext cx="4095749" cy="550333"/>
          </a:xfrm>
          <a:prstGeom prst="roundRect">
            <a:avLst>
              <a:gd name="adj" fmla="val 50000"/>
            </a:avLst>
          </a:prstGeom>
          <a:gradFill>
            <a:gsLst>
              <a:gs pos="47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norm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不是所有的课程都适合网课</a:t>
            </a:r>
          </a:p>
        </p:txBody>
      </p:sp>
    </p:spTree>
    <p:extLst>
      <p:ext uri="{BB962C8B-B14F-4D97-AF65-F5344CB8AC3E}">
        <p14:creationId xmlns:p14="http://schemas.microsoft.com/office/powerpoint/2010/main" val="39502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42"/>
          <p:cNvSpPr>
            <a:spLocks noChangeArrowheads="1"/>
          </p:cNvSpPr>
          <p:nvPr/>
        </p:nvSpPr>
        <p:spPr bwMode="auto">
          <a:xfrm>
            <a:off x="2432051" y="1913467"/>
            <a:ext cx="2937933" cy="670984"/>
          </a:xfrm>
          <a:custGeom>
            <a:avLst/>
            <a:gdLst>
              <a:gd name="T0" fmla="*/ 0 w 4673"/>
              <a:gd name="T1" fmla="*/ 163702964 h 1547"/>
              <a:gd name="T2" fmla="*/ 0 w 4673"/>
              <a:gd name="T3" fmla="*/ 0 h 1547"/>
              <a:gd name="T4" fmla="*/ 1038988209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779" tIns="41389" rIns="82779" bIns="41389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1" name="Freeform 42"/>
          <p:cNvSpPr>
            <a:spLocks noChangeArrowheads="1"/>
          </p:cNvSpPr>
          <p:nvPr/>
        </p:nvSpPr>
        <p:spPr bwMode="auto">
          <a:xfrm flipH="1">
            <a:off x="6762751" y="1913467"/>
            <a:ext cx="2937933" cy="670984"/>
          </a:xfrm>
          <a:custGeom>
            <a:avLst/>
            <a:gdLst>
              <a:gd name="T0" fmla="*/ 0 w 4673"/>
              <a:gd name="T1" fmla="*/ 163702964 h 1547"/>
              <a:gd name="T2" fmla="*/ 0 w 4673"/>
              <a:gd name="T3" fmla="*/ 0 h 1547"/>
              <a:gd name="T4" fmla="*/ 1038988209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779" tIns="41389" rIns="82779" bIns="41389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2" name="Freeform 42"/>
          <p:cNvSpPr>
            <a:spLocks noChangeArrowheads="1"/>
          </p:cNvSpPr>
          <p:nvPr/>
        </p:nvSpPr>
        <p:spPr bwMode="auto">
          <a:xfrm flipV="1">
            <a:off x="2432051" y="4933951"/>
            <a:ext cx="2937933" cy="668867"/>
          </a:xfrm>
          <a:custGeom>
            <a:avLst/>
            <a:gdLst>
              <a:gd name="T0" fmla="*/ 0 w 4673"/>
              <a:gd name="T1" fmla="*/ 162671443 h 1547"/>
              <a:gd name="T2" fmla="*/ 0 w 4673"/>
              <a:gd name="T3" fmla="*/ 0 h 1547"/>
              <a:gd name="T4" fmla="*/ 1038988209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779" tIns="41389" rIns="82779" bIns="41389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" name="Freeform 42"/>
          <p:cNvSpPr>
            <a:spLocks noChangeArrowheads="1"/>
          </p:cNvSpPr>
          <p:nvPr/>
        </p:nvSpPr>
        <p:spPr bwMode="auto">
          <a:xfrm flipH="1" flipV="1">
            <a:off x="6762751" y="4933951"/>
            <a:ext cx="2937933" cy="668867"/>
          </a:xfrm>
          <a:custGeom>
            <a:avLst/>
            <a:gdLst>
              <a:gd name="T0" fmla="*/ 0 w 4673"/>
              <a:gd name="T1" fmla="*/ 162671443 h 1547"/>
              <a:gd name="T2" fmla="*/ 0 w 4673"/>
              <a:gd name="T3" fmla="*/ 0 h 1547"/>
              <a:gd name="T4" fmla="*/ 1038988209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779" tIns="41389" rIns="82779" bIns="41389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4" name="矩形 32"/>
          <p:cNvSpPr>
            <a:spLocks noChangeArrowheads="1"/>
          </p:cNvSpPr>
          <p:nvPr/>
        </p:nvSpPr>
        <p:spPr bwMode="auto">
          <a:xfrm>
            <a:off x="0" y="3302000"/>
            <a:ext cx="12192000" cy="1043517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79" tIns="41389" rIns="82779" bIns="41389"/>
          <a:lstStyle/>
          <a:p>
            <a:pPr eaLnBrk="1" hangingPunct="1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5068566" y="3576908"/>
            <a:ext cx="2215813" cy="49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779" tIns="41389" rIns="82779" bIns="413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65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直录播的选择</a:t>
            </a:r>
            <a:endParaRPr lang="zh-CN" altLang="en-US" sz="2665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6" name="组合 34"/>
          <p:cNvGrpSpPr/>
          <p:nvPr/>
        </p:nvGrpSpPr>
        <p:grpSpPr bwMode="auto">
          <a:xfrm>
            <a:off x="1923970" y="2519820"/>
            <a:ext cx="1044569" cy="1047377"/>
            <a:chOff x="0" y="0"/>
            <a:chExt cx="1154113" cy="1155699"/>
          </a:xfrm>
          <a:solidFill>
            <a:schemeClr val="bg1">
              <a:lumMod val="65000"/>
            </a:schemeClr>
          </a:solidFill>
        </p:grpSpPr>
        <p:sp>
          <p:nvSpPr>
            <p:cNvPr id="37" name="Oval 30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gradFill>
              <a:gsLst>
                <a:gs pos="4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1600" noProof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28715 w 709"/>
                <a:gd name="T1" fmla="*/ 322149 h 965"/>
                <a:gd name="T2" fmla="*/ 196223 w 709"/>
                <a:gd name="T3" fmla="*/ 480524 h 965"/>
                <a:gd name="T4" fmla="*/ 251130 w 709"/>
                <a:gd name="T5" fmla="*/ 607403 h 965"/>
                <a:gd name="T6" fmla="*/ 374444 w 709"/>
                <a:gd name="T7" fmla="*/ 611003 h 965"/>
                <a:gd name="T8" fmla="*/ 401447 w 709"/>
                <a:gd name="T9" fmla="*/ 560611 h 965"/>
                <a:gd name="T10" fmla="*/ 469855 w 709"/>
                <a:gd name="T11" fmla="*/ 432831 h 965"/>
                <a:gd name="T12" fmla="*/ 319538 w 709"/>
                <a:gd name="T13" fmla="*/ 132279 h 965"/>
                <a:gd name="T14" fmla="*/ 264631 w 709"/>
                <a:gd name="T15" fmla="*/ 650597 h 965"/>
                <a:gd name="T16" fmla="*/ 201624 w 709"/>
                <a:gd name="T17" fmla="*/ 578608 h 965"/>
                <a:gd name="T18" fmla="*/ 135916 w 709"/>
                <a:gd name="T19" fmla="*/ 455328 h 965"/>
                <a:gd name="T20" fmla="*/ 319538 w 709"/>
                <a:gd name="T21" fmla="*/ 91785 h 965"/>
                <a:gd name="T22" fmla="*/ 503159 w 709"/>
                <a:gd name="T23" fmla="*/ 455328 h 965"/>
                <a:gd name="T24" fmla="*/ 436551 w 709"/>
                <a:gd name="T25" fmla="*/ 578608 h 965"/>
                <a:gd name="T26" fmla="*/ 374444 w 709"/>
                <a:gd name="T27" fmla="*/ 650597 h 965"/>
                <a:gd name="T28" fmla="*/ 228627 w 709"/>
                <a:gd name="T29" fmla="*/ 778376 h 965"/>
                <a:gd name="T30" fmla="*/ 383445 w 709"/>
                <a:gd name="T31" fmla="*/ 807172 h 965"/>
                <a:gd name="T32" fmla="*/ 383445 w 709"/>
                <a:gd name="T33" fmla="*/ 748681 h 965"/>
                <a:gd name="T34" fmla="*/ 246629 w 709"/>
                <a:gd name="T35" fmla="*/ 796373 h 965"/>
                <a:gd name="T36" fmla="*/ 395146 w 709"/>
                <a:gd name="T37" fmla="*/ 796373 h 965"/>
                <a:gd name="T38" fmla="*/ 413149 w 709"/>
                <a:gd name="T39" fmla="*/ 778376 h 965"/>
                <a:gd name="T40" fmla="*/ 228627 w 709"/>
                <a:gd name="T41" fmla="*/ 685691 h 965"/>
                <a:gd name="T42" fmla="*/ 413149 w 709"/>
                <a:gd name="T43" fmla="*/ 778376 h 965"/>
                <a:gd name="T44" fmla="*/ 411348 w 709"/>
                <a:gd name="T45" fmla="*/ 362642 h 965"/>
                <a:gd name="T46" fmla="*/ 349241 w 709"/>
                <a:gd name="T47" fmla="*/ 424733 h 965"/>
                <a:gd name="T48" fmla="*/ 288934 w 709"/>
                <a:gd name="T49" fmla="*/ 424733 h 965"/>
                <a:gd name="T50" fmla="*/ 226827 w 709"/>
                <a:gd name="T51" fmla="*/ 362642 h 965"/>
                <a:gd name="T52" fmla="*/ 226827 w 709"/>
                <a:gd name="T53" fmla="*/ 302352 h 965"/>
                <a:gd name="T54" fmla="*/ 288934 w 709"/>
                <a:gd name="T55" fmla="*/ 239362 h 965"/>
                <a:gd name="T56" fmla="*/ 349241 w 709"/>
                <a:gd name="T57" fmla="*/ 239362 h 965"/>
                <a:gd name="T58" fmla="*/ 411348 w 709"/>
                <a:gd name="T59" fmla="*/ 302352 h 965"/>
                <a:gd name="T60" fmla="*/ 612972 w 709"/>
                <a:gd name="T61" fmla="*/ 293353 h 965"/>
                <a:gd name="T62" fmla="*/ 580568 w 709"/>
                <a:gd name="T63" fmla="*/ 322149 h 965"/>
                <a:gd name="T64" fmla="*/ 612972 w 709"/>
                <a:gd name="T65" fmla="*/ 341046 h 965"/>
                <a:gd name="T66" fmla="*/ 612972 w 709"/>
                <a:gd name="T67" fmla="*/ 293353 h 965"/>
                <a:gd name="T68" fmla="*/ 542764 w 709"/>
                <a:gd name="T69" fmla="*/ 127780 h 965"/>
                <a:gd name="T70" fmla="*/ 509460 w 709"/>
                <a:gd name="T71" fmla="*/ 94485 h 965"/>
                <a:gd name="T72" fmla="*/ 518461 w 709"/>
                <a:gd name="T73" fmla="*/ 152976 h 965"/>
                <a:gd name="T74" fmla="*/ 342040 w 709"/>
                <a:gd name="T75" fmla="*/ 61190 h 965"/>
                <a:gd name="T76" fmla="*/ 318637 w 709"/>
                <a:gd name="T77" fmla="*/ 0 h 965"/>
                <a:gd name="T78" fmla="*/ 294335 w 709"/>
                <a:gd name="T79" fmla="*/ 61190 h 965"/>
                <a:gd name="T80" fmla="*/ 117014 w 709"/>
                <a:gd name="T81" fmla="*/ 155675 h 965"/>
                <a:gd name="T82" fmla="*/ 127815 w 709"/>
                <a:gd name="T83" fmla="*/ 98084 h 965"/>
                <a:gd name="T84" fmla="*/ 93611 w 709"/>
                <a:gd name="T85" fmla="*/ 132279 h 965"/>
                <a:gd name="T86" fmla="*/ 57607 w 709"/>
                <a:gd name="T87" fmla="*/ 322149 h 965"/>
                <a:gd name="T88" fmla="*/ 25203 w 709"/>
                <a:gd name="T89" fmla="*/ 293353 h 965"/>
                <a:gd name="T90" fmla="*/ 25203 w 709"/>
                <a:gd name="T91" fmla="*/ 341046 h 965"/>
                <a:gd name="T92" fmla="*/ 57607 w 709"/>
                <a:gd name="T93" fmla="*/ 322149 h 9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sz="2400" noProof="1">
                <a:cs typeface="+mn-ea"/>
                <a:sym typeface="+mn-lt"/>
              </a:endParaRPr>
            </a:p>
          </p:txBody>
        </p:sp>
      </p:grpSp>
      <p:grpSp>
        <p:nvGrpSpPr>
          <p:cNvPr id="39" name="组合 37"/>
          <p:cNvGrpSpPr/>
          <p:nvPr/>
        </p:nvGrpSpPr>
        <p:grpSpPr bwMode="auto">
          <a:xfrm>
            <a:off x="1946960" y="3947016"/>
            <a:ext cx="1044569" cy="1047377"/>
            <a:chOff x="0" y="0"/>
            <a:chExt cx="1154113" cy="1155698"/>
          </a:xfrm>
          <a:solidFill>
            <a:schemeClr val="bg1">
              <a:lumMod val="65000"/>
            </a:schemeClr>
          </a:solidFill>
        </p:grpSpPr>
        <p:sp>
          <p:nvSpPr>
            <p:cNvPr id="40" name="Oval 31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66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1600" noProof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269875" y="169862"/>
              <a:ext cx="563563" cy="766762"/>
            </a:xfrm>
            <a:custGeom>
              <a:avLst/>
              <a:gdLst>
                <a:gd name="T0" fmla="*/ 73939 w 625"/>
                <a:gd name="T1" fmla="*/ 124194 h 852"/>
                <a:gd name="T2" fmla="*/ 62217 w 625"/>
                <a:gd name="T3" fmla="*/ 766762 h 852"/>
                <a:gd name="T4" fmla="*/ 563563 w 625"/>
                <a:gd name="T5" fmla="*/ 188091 h 852"/>
                <a:gd name="T6" fmla="*/ 520281 w 625"/>
                <a:gd name="T7" fmla="*/ 201590 h 852"/>
                <a:gd name="T8" fmla="*/ 64021 w 625"/>
                <a:gd name="T9" fmla="*/ 722664 h 852"/>
                <a:gd name="T10" fmla="*/ 243459 w 625"/>
                <a:gd name="T11" fmla="*/ 81896 h 852"/>
                <a:gd name="T12" fmla="*/ 320104 w 625"/>
                <a:gd name="T13" fmla="*/ 81896 h 852"/>
                <a:gd name="T14" fmla="*/ 280429 w 625"/>
                <a:gd name="T15" fmla="*/ 122394 h 852"/>
                <a:gd name="T16" fmla="*/ 196571 w 625"/>
                <a:gd name="T17" fmla="*/ 83696 h 852"/>
                <a:gd name="T18" fmla="*/ 103696 w 625"/>
                <a:gd name="T19" fmla="*/ 194390 h 852"/>
                <a:gd name="T20" fmla="*/ 459867 w 625"/>
                <a:gd name="T21" fmla="*/ 194390 h 852"/>
                <a:gd name="T22" fmla="*/ 366992 w 625"/>
                <a:gd name="T23" fmla="*/ 83696 h 852"/>
                <a:gd name="T24" fmla="*/ 196571 w 625"/>
                <a:gd name="T25" fmla="*/ 83696 h 852"/>
                <a:gd name="T26" fmla="*/ 199276 w 625"/>
                <a:gd name="T27" fmla="*/ 582271 h 852"/>
                <a:gd name="T28" fmla="*/ 136157 w 625"/>
                <a:gd name="T29" fmla="*/ 600270 h 852"/>
                <a:gd name="T30" fmla="*/ 122631 w 625"/>
                <a:gd name="T31" fmla="*/ 613770 h 852"/>
                <a:gd name="T32" fmla="*/ 199276 w 625"/>
                <a:gd name="T33" fmla="*/ 619169 h 852"/>
                <a:gd name="T34" fmla="*/ 119025 w 625"/>
                <a:gd name="T35" fmla="*/ 658767 h 852"/>
                <a:gd name="T36" fmla="*/ 218212 w 625"/>
                <a:gd name="T37" fmla="*/ 610170 h 852"/>
                <a:gd name="T38" fmla="*/ 218212 w 625"/>
                <a:gd name="T39" fmla="*/ 578671 h 852"/>
                <a:gd name="T40" fmla="*/ 99187 w 625"/>
                <a:gd name="T41" fmla="*/ 584971 h 852"/>
                <a:gd name="T42" fmla="*/ 192964 w 625"/>
                <a:gd name="T43" fmla="*/ 683966 h 852"/>
                <a:gd name="T44" fmla="*/ 192964 w 625"/>
                <a:gd name="T45" fmla="*/ 301485 h 852"/>
                <a:gd name="T46" fmla="*/ 136157 w 625"/>
                <a:gd name="T47" fmla="*/ 318584 h 852"/>
                <a:gd name="T48" fmla="*/ 155994 w 625"/>
                <a:gd name="T49" fmla="*/ 368982 h 852"/>
                <a:gd name="T50" fmla="*/ 119025 w 625"/>
                <a:gd name="T51" fmla="*/ 382481 h 852"/>
                <a:gd name="T52" fmla="*/ 192964 w 625"/>
                <a:gd name="T53" fmla="*/ 281686 h 852"/>
                <a:gd name="T54" fmla="*/ 99187 w 625"/>
                <a:gd name="T55" fmla="*/ 380681 h 852"/>
                <a:gd name="T56" fmla="*/ 217310 w 625"/>
                <a:gd name="T57" fmla="*/ 323084 h 852"/>
                <a:gd name="T58" fmla="*/ 216408 w 625"/>
                <a:gd name="T59" fmla="*/ 296985 h 852"/>
                <a:gd name="T60" fmla="*/ 199276 w 625"/>
                <a:gd name="T61" fmla="*/ 452678 h 852"/>
                <a:gd name="T62" fmla="*/ 122631 w 625"/>
                <a:gd name="T63" fmla="*/ 471577 h 852"/>
                <a:gd name="T64" fmla="*/ 199276 w 625"/>
                <a:gd name="T65" fmla="*/ 522874 h 852"/>
                <a:gd name="T66" fmla="*/ 218212 w 625"/>
                <a:gd name="T67" fmla="*/ 438278 h 852"/>
                <a:gd name="T68" fmla="*/ 99187 w 625"/>
                <a:gd name="T69" fmla="*/ 442778 h 852"/>
                <a:gd name="T70" fmla="*/ 199276 w 625"/>
                <a:gd name="T71" fmla="*/ 541773 h 852"/>
                <a:gd name="T72" fmla="*/ 260592 w 625"/>
                <a:gd name="T73" fmla="*/ 418479 h 852"/>
                <a:gd name="T74" fmla="*/ 294856 w 625"/>
                <a:gd name="T75" fmla="*/ 650668 h 852"/>
                <a:gd name="T76" fmla="*/ 452654 w 625"/>
                <a:gd name="T77" fmla="*/ 602070 h 852"/>
                <a:gd name="T78" fmla="*/ 288544 w 625"/>
                <a:gd name="T79" fmla="*/ 644368 h 852"/>
                <a:gd name="T80" fmla="*/ 452654 w 625"/>
                <a:gd name="T81" fmla="*/ 456277 h 852"/>
                <a:gd name="T82" fmla="*/ 288544 w 625"/>
                <a:gd name="T83" fmla="*/ 368982 h 852"/>
                <a:gd name="T84" fmla="*/ 288544 w 625"/>
                <a:gd name="T85" fmla="*/ 316784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25" h="852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sz="2400" noProof="1">
                <a:cs typeface="+mn-ea"/>
                <a:sym typeface="+mn-lt"/>
              </a:endParaRPr>
            </a:p>
          </p:txBody>
        </p:sp>
      </p:grpSp>
      <p:grpSp>
        <p:nvGrpSpPr>
          <p:cNvPr id="42" name="组合 40"/>
          <p:cNvGrpSpPr/>
          <p:nvPr/>
        </p:nvGrpSpPr>
        <p:grpSpPr bwMode="auto">
          <a:xfrm>
            <a:off x="9136785" y="2548593"/>
            <a:ext cx="1046007" cy="1047377"/>
            <a:chOff x="0" y="0"/>
            <a:chExt cx="1155700" cy="1155698"/>
          </a:xfrm>
          <a:solidFill>
            <a:schemeClr val="bg1">
              <a:lumMod val="65000"/>
            </a:schemeClr>
          </a:solidFill>
        </p:grpSpPr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0" y="0"/>
              <a:ext cx="1155700" cy="1155698"/>
            </a:xfrm>
            <a:prstGeom prst="ellipse">
              <a:avLst/>
            </a:prstGeom>
            <a:gradFill>
              <a:gsLst>
                <a:gs pos="4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1600" noProof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36"/>
            <p:cNvSpPr>
              <a:spLocks noEditPoints="1"/>
            </p:cNvSpPr>
            <p:nvPr/>
          </p:nvSpPr>
          <p:spPr bwMode="auto">
            <a:xfrm>
              <a:off x="261937" y="217487"/>
              <a:ext cx="712788" cy="701675"/>
            </a:xfrm>
            <a:custGeom>
              <a:avLst/>
              <a:gdLst>
                <a:gd name="T0" fmla="*/ 188097 w 792"/>
                <a:gd name="T1" fmla="*/ 307152 h 779"/>
                <a:gd name="T2" fmla="*/ 249296 w 792"/>
                <a:gd name="T3" fmla="*/ 200865 h 779"/>
                <a:gd name="T4" fmla="*/ 350994 w 792"/>
                <a:gd name="T5" fmla="*/ 290938 h 779"/>
                <a:gd name="T6" fmla="*/ 264596 w 792"/>
                <a:gd name="T7" fmla="*/ 182850 h 779"/>
                <a:gd name="T8" fmla="*/ 350994 w 792"/>
                <a:gd name="T9" fmla="*/ 290938 h 779"/>
                <a:gd name="T10" fmla="*/ 350994 w 792"/>
                <a:gd name="T11" fmla="*/ 290938 h 779"/>
                <a:gd name="T12" fmla="*/ 420293 w 792"/>
                <a:gd name="T13" fmla="*/ 174743 h 779"/>
                <a:gd name="T14" fmla="*/ 442793 w 792"/>
                <a:gd name="T15" fmla="*/ 163034 h 779"/>
                <a:gd name="T16" fmla="*/ 445493 w 792"/>
                <a:gd name="T17" fmla="*/ 182850 h 779"/>
                <a:gd name="T18" fmla="*/ 439193 w 792"/>
                <a:gd name="T19" fmla="*/ 215276 h 779"/>
                <a:gd name="T20" fmla="*/ 418493 w 792"/>
                <a:gd name="T21" fmla="*/ 207170 h 779"/>
                <a:gd name="T22" fmla="*/ 393293 w 792"/>
                <a:gd name="T23" fmla="*/ 185552 h 779"/>
                <a:gd name="T24" fmla="*/ 410393 w 792"/>
                <a:gd name="T25" fmla="*/ 172942 h 779"/>
                <a:gd name="T26" fmla="*/ 442793 w 792"/>
                <a:gd name="T27" fmla="*/ 163034 h 779"/>
                <a:gd name="T28" fmla="*/ 337494 w 792"/>
                <a:gd name="T29" fmla="*/ 308953 h 779"/>
                <a:gd name="T30" fmla="*/ 325795 w 792"/>
                <a:gd name="T31" fmla="*/ 440461 h 779"/>
                <a:gd name="T32" fmla="*/ 371694 w 792"/>
                <a:gd name="T33" fmla="*/ 320663 h 779"/>
                <a:gd name="T34" fmla="*/ 280795 w 792"/>
                <a:gd name="T35" fmla="*/ 268420 h 779"/>
                <a:gd name="T36" fmla="*/ 246596 w 792"/>
                <a:gd name="T37" fmla="*/ 280130 h 779"/>
                <a:gd name="T38" fmla="*/ 292495 w 792"/>
                <a:gd name="T39" fmla="*/ 440461 h 779"/>
                <a:gd name="T40" fmla="*/ 280795 w 792"/>
                <a:gd name="T41" fmla="*/ 268420 h 779"/>
                <a:gd name="T42" fmla="*/ 416693 w 792"/>
                <a:gd name="T43" fmla="*/ 240497 h 779"/>
                <a:gd name="T44" fmla="*/ 404993 w 792"/>
                <a:gd name="T45" fmla="*/ 440461 h 779"/>
                <a:gd name="T46" fmla="*/ 450892 w 792"/>
                <a:gd name="T47" fmla="*/ 253107 h 779"/>
                <a:gd name="T48" fmla="*/ 201597 w 792"/>
                <a:gd name="T49" fmla="*/ 351288 h 779"/>
                <a:gd name="T50" fmla="*/ 167397 w 792"/>
                <a:gd name="T51" fmla="*/ 362997 h 779"/>
                <a:gd name="T52" fmla="*/ 213296 w 792"/>
                <a:gd name="T53" fmla="*/ 440461 h 779"/>
                <a:gd name="T54" fmla="*/ 201597 w 792"/>
                <a:gd name="T55" fmla="*/ 351288 h 779"/>
                <a:gd name="T56" fmla="*/ 122398 w 792"/>
                <a:gd name="T57" fmla="*/ 440461 h 779"/>
                <a:gd name="T58" fmla="*/ 110698 w 792"/>
                <a:gd name="T59" fmla="*/ 170240 h 779"/>
                <a:gd name="T60" fmla="*/ 134098 w 792"/>
                <a:gd name="T61" fmla="*/ 170240 h 779"/>
                <a:gd name="T62" fmla="*/ 477892 w 792"/>
                <a:gd name="T63" fmla="*/ 417042 h 779"/>
                <a:gd name="T64" fmla="*/ 477892 w 792"/>
                <a:gd name="T65" fmla="*/ 440461 h 779"/>
                <a:gd name="T66" fmla="*/ 110698 w 792"/>
                <a:gd name="T67" fmla="*/ 428751 h 779"/>
                <a:gd name="T68" fmla="*/ 477892 w 792"/>
                <a:gd name="T69" fmla="*/ 417042 h 779"/>
                <a:gd name="T70" fmla="*/ 611990 w 792"/>
                <a:gd name="T71" fmla="*/ 701675 h 779"/>
                <a:gd name="T72" fmla="*/ 436493 w 792"/>
                <a:gd name="T73" fmla="*/ 566564 h 779"/>
                <a:gd name="T74" fmla="*/ 0 w 792"/>
                <a:gd name="T75" fmla="*/ 299045 h 779"/>
                <a:gd name="T76" fmla="*/ 599390 w 792"/>
                <a:gd name="T77" fmla="*/ 299045 h 779"/>
                <a:gd name="T78" fmla="*/ 677689 w 792"/>
                <a:gd name="T79" fmla="*/ 544947 h 779"/>
                <a:gd name="T80" fmla="*/ 300595 w 792"/>
                <a:gd name="T81" fmla="*/ 561160 h 779"/>
                <a:gd name="T82" fmla="*/ 561591 w 792"/>
                <a:gd name="T83" fmla="*/ 299045 h 779"/>
                <a:gd name="T84" fmla="*/ 38699 w 792"/>
                <a:gd name="T85" fmla="*/ 299045 h 7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92" h="779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sz="2400" noProof="1">
                <a:cs typeface="+mn-ea"/>
                <a:sym typeface="+mn-lt"/>
              </a:endParaRPr>
            </a:p>
          </p:txBody>
        </p:sp>
      </p:grpSp>
      <p:grpSp>
        <p:nvGrpSpPr>
          <p:cNvPr id="45" name="组合 43"/>
          <p:cNvGrpSpPr/>
          <p:nvPr/>
        </p:nvGrpSpPr>
        <p:grpSpPr bwMode="auto">
          <a:xfrm>
            <a:off x="9179890" y="3974352"/>
            <a:ext cx="1044569" cy="1047377"/>
            <a:chOff x="0" y="0"/>
            <a:chExt cx="1154113" cy="1155698"/>
          </a:xfrm>
          <a:solidFill>
            <a:schemeClr val="bg1">
              <a:lumMod val="65000"/>
            </a:schemeClr>
          </a:solidFill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8"/>
            </a:xfrm>
            <a:prstGeom prst="ellipse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66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1600" noProof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37"/>
            <p:cNvSpPr>
              <a:spLocks noEditPoints="1"/>
            </p:cNvSpPr>
            <p:nvPr/>
          </p:nvSpPr>
          <p:spPr bwMode="auto">
            <a:xfrm>
              <a:off x="268287" y="254000"/>
              <a:ext cx="658813" cy="652462"/>
            </a:xfrm>
            <a:custGeom>
              <a:avLst/>
              <a:gdLst>
                <a:gd name="T0" fmla="*/ 594912 w 732"/>
                <a:gd name="T1" fmla="*/ 562343 h 724"/>
                <a:gd name="T2" fmla="*/ 526510 w 732"/>
                <a:gd name="T3" fmla="*/ 562343 h 724"/>
                <a:gd name="T4" fmla="*/ 431109 w 732"/>
                <a:gd name="T5" fmla="*/ 379401 h 724"/>
                <a:gd name="T6" fmla="*/ 421208 w 732"/>
                <a:gd name="T7" fmla="*/ 415449 h 724"/>
                <a:gd name="T8" fmla="*/ 369007 w 732"/>
                <a:gd name="T9" fmla="*/ 455101 h 724"/>
                <a:gd name="T10" fmla="*/ 540011 w 732"/>
                <a:gd name="T11" fmla="*/ 644351 h 724"/>
                <a:gd name="T12" fmla="*/ 649813 w 732"/>
                <a:gd name="T13" fmla="*/ 570454 h 724"/>
                <a:gd name="T14" fmla="*/ 568811 w 732"/>
                <a:gd name="T15" fmla="*/ 486643 h 724"/>
                <a:gd name="T16" fmla="*/ 449109 w 732"/>
                <a:gd name="T17" fmla="*/ 388413 h 724"/>
                <a:gd name="T18" fmla="*/ 237605 w 732"/>
                <a:gd name="T19" fmla="*/ 231606 h 724"/>
                <a:gd name="T20" fmla="*/ 273605 w 732"/>
                <a:gd name="T21" fmla="*/ 221693 h 724"/>
                <a:gd name="T22" fmla="*/ 283506 w 732"/>
                <a:gd name="T23" fmla="*/ 186546 h 724"/>
                <a:gd name="T24" fmla="*/ 292506 w 732"/>
                <a:gd name="T25" fmla="*/ 153202 h 724"/>
                <a:gd name="T26" fmla="*/ 126903 w 732"/>
                <a:gd name="T27" fmla="*/ 14419 h 724"/>
                <a:gd name="T28" fmla="*/ 104402 w 732"/>
                <a:gd name="T29" fmla="*/ 184744 h 724"/>
                <a:gd name="T30" fmla="*/ 900 w 732"/>
                <a:gd name="T31" fmla="*/ 141487 h 724"/>
                <a:gd name="T32" fmla="*/ 196204 w 732"/>
                <a:gd name="T33" fmla="*/ 281171 h 724"/>
                <a:gd name="T34" fmla="*/ 221404 w 732"/>
                <a:gd name="T35" fmla="*/ 248729 h 724"/>
                <a:gd name="T36" fmla="*/ 634513 w 732"/>
                <a:gd name="T37" fmla="*/ 63985 h 724"/>
                <a:gd name="T38" fmla="*/ 546311 w 732"/>
                <a:gd name="T39" fmla="*/ 0 h 724"/>
                <a:gd name="T40" fmla="*/ 309606 w 732"/>
                <a:gd name="T41" fmla="*/ 211780 h 724"/>
                <a:gd name="T42" fmla="*/ 275405 w 732"/>
                <a:gd name="T43" fmla="*/ 260444 h 724"/>
                <a:gd name="T44" fmla="*/ 246605 w 732"/>
                <a:gd name="T45" fmla="*/ 274863 h 724"/>
                <a:gd name="T46" fmla="*/ 250205 w 732"/>
                <a:gd name="T47" fmla="*/ 364982 h 724"/>
                <a:gd name="T48" fmla="*/ 58501 w 732"/>
                <a:gd name="T49" fmla="*/ 530801 h 724"/>
                <a:gd name="T50" fmla="*/ 37801 w 732"/>
                <a:gd name="T51" fmla="*/ 652462 h 724"/>
                <a:gd name="T52" fmla="*/ 136803 w 732"/>
                <a:gd name="T53" fmla="*/ 553331 h 724"/>
                <a:gd name="T54" fmla="*/ 291606 w 732"/>
                <a:gd name="T55" fmla="*/ 406437 h 724"/>
                <a:gd name="T56" fmla="*/ 378907 w 732"/>
                <a:gd name="T57" fmla="*/ 406437 h 724"/>
                <a:gd name="T58" fmla="*/ 404108 w 732"/>
                <a:gd name="T59" fmla="*/ 352366 h 724"/>
                <a:gd name="T60" fmla="*/ 441009 w 732"/>
                <a:gd name="T61" fmla="*/ 344255 h 724"/>
                <a:gd name="T62" fmla="*/ 634513 w 732"/>
                <a:gd name="T63" fmla="*/ 63985 h 7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32" h="724">
                  <a:moveTo>
                    <a:pt x="623" y="586"/>
                  </a:moveTo>
                  <a:cubicBezTo>
                    <a:pt x="644" y="586"/>
                    <a:pt x="661" y="603"/>
                    <a:pt x="661" y="624"/>
                  </a:cubicBezTo>
                  <a:cubicBezTo>
                    <a:pt x="661" y="645"/>
                    <a:pt x="644" y="662"/>
                    <a:pt x="623" y="662"/>
                  </a:cubicBezTo>
                  <a:cubicBezTo>
                    <a:pt x="602" y="662"/>
                    <a:pt x="585" y="645"/>
                    <a:pt x="585" y="624"/>
                  </a:cubicBezTo>
                  <a:cubicBezTo>
                    <a:pt x="585" y="603"/>
                    <a:pt x="602" y="586"/>
                    <a:pt x="623" y="586"/>
                  </a:cubicBezTo>
                  <a:close/>
                  <a:moveTo>
                    <a:pt x="479" y="421"/>
                  </a:moveTo>
                  <a:lnTo>
                    <a:pt x="489" y="441"/>
                  </a:lnTo>
                  <a:lnTo>
                    <a:pt x="468" y="461"/>
                  </a:lnTo>
                  <a:lnTo>
                    <a:pt x="449" y="480"/>
                  </a:lnTo>
                  <a:cubicBezTo>
                    <a:pt x="438" y="491"/>
                    <a:pt x="425" y="500"/>
                    <a:pt x="410" y="505"/>
                  </a:cubicBezTo>
                  <a:lnTo>
                    <a:pt x="539" y="633"/>
                  </a:lnTo>
                  <a:lnTo>
                    <a:pt x="600" y="715"/>
                  </a:lnTo>
                  <a:lnTo>
                    <a:pt x="632" y="724"/>
                  </a:lnTo>
                  <a:lnTo>
                    <a:pt x="722" y="633"/>
                  </a:lnTo>
                  <a:lnTo>
                    <a:pt x="713" y="600"/>
                  </a:lnTo>
                  <a:lnTo>
                    <a:pt x="632" y="540"/>
                  </a:lnTo>
                  <a:lnTo>
                    <a:pt x="511" y="419"/>
                  </a:lnTo>
                  <a:lnTo>
                    <a:pt x="499" y="431"/>
                  </a:lnTo>
                  <a:lnTo>
                    <a:pt x="479" y="421"/>
                  </a:lnTo>
                  <a:close/>
                  <a:moveTo>
                    <a:pt x="264" y="257"/>
                  </a:moveTo>
                  <a:lnTo>
                    <a:pt x="285" y="237"/>
                  </a:lnTo>
                  <a:lnTo>
                    <a:pt x="304" y="246"/>
                  </a:lnTo>
                  <a:lnTo>
                    <a:pt x="294" y="227"/>
                  </a:lnTo>
                  <a:lnTo>
                    <a:pt x="315" y="207"/>
                  </a:lnTo>
                  <a:lnTo>
                    <a:pt x="317" y="205"/>
                  </a:lnTo>
                  <a:cubicBezTo>
                    <a:pt x="322" y="193"/>
                    <a:pt x="325" y="181"/>
                    <a:pt x="325" y="170"/>
                  </a:cubicBezTo>
                  <a:cubicBezTo>
                    <a:pt x="325" y="84"/>
                    <a:pt x="242" y="0"/>
                    <a:pt x="156" y="1"/>
                  </a:cubicBezTo>
                  <a:cubicBezTo>
                    <a:pt x="156" y="1"/>
                    <a:pt x="146" y="11"/>
                    <a:pt x="141" y="16"/>
                  </a:cubicBezTo>
                  <a:cubicBezTo>
                    <a:pt x="210" y="85"/>
                    <a:pt x="204" y="74"/>
                    <a:pt x="204" y="116"/>
                  </a:cubicBezTo>
                  <a:cubicBezTo>
                    <a:pt x="204" y="151"/>
                    <a:pt x="149" y="205"/>
                    <a:pt x="116" y="205"/>
                  </a:cubicBezTo>
                  <a:cubicBezTo>
                    <a:pt x="72" y="205"/>
                    <a:pt x="86" y="212"/>
                    <a:pt x="16" y="142"/>
                  </a:cubicBezTo>
                  <a:cubicBezTo>
                    <a:pt x="10" y="147"/>
                    <a:pt x="1" y="157"/>
                    <a:pt x="1" y="157"/>
                  </a:cubicBezTo>
                  <a:cubicBezTo>
                    <a:pt x="2" y="243"/>
                    <a:pt x="83" y="325"/>
                    <a:pt x="169" y="325"/>
                  </a:cubicBezTo>
                  <a:cubicBezTo>
                    <a:pt x="185" y="325"/>
                    <a:pt x="201" y="320"/>
                    <a:pt x="218" y="312"/>
                  </a:cubicBezTo>
                  <a:lnTo>
                    <a:pt x="221" y="315"/>
                  </a:lnTo>
                  <a:cubicBezTo>
                    <a:pt x="226" y="301"/>
                    <a:pt x="234" y="288"/>
                    <a:pt x="246" y="276"/>
                  </a:cubicBezTo>
                  <a:lnTo>
                    <a:pt x="264" y="257"/>
                  </a:lnTo>
                  <a:close/>
                  <a:moveTo>
                    <a:pt x="705" y="71"/>
                  </a:moveTo>
                  <a:lnTo>
                    <a:pt x="655" y="20"/>
                  </a:lnTo>
                  <a:cubicBezTo>
                    <a:pt x="642" y="7"/>
                    <a:pt x="624" y="0"/>
                    <a:pt x="607" y="0"/>
                  </a:cubicBezTo>
                  <a:cubicBezTo>
                    <a:pt x="589" y="0"/>
                    <a:pt x="572" y="7"/>
                    <a:pt x="558" y="20"/>
                  </a:cubicBezTo>
                  <a:lnTo>
                    <a:pt x="344" y="235"/>
                  </a:lnTo>
                  <a:cubicBezTo>
                    <a:pt x="350" y="248"/>
                    <a:pt x="345" y="267"/>
                    <a:pt x="335" y="277"/>
                  </a:cubicBezTo>
                  <a:cubicBezTo>
                    <a:pt x="328" y="284"/>
                    <a:pt x="317" y="289"/>
                    <a:pt x="306" y="289"/>
                  </a:cubicBezTo>
                  <a:cubicBezTo>
                    <a:pt x="302" y="289"/>
                    <a:pt x="297" y="288"/>
                    <a:pt x="293" y="286"/>
                  </a:cubicBezTo>
                  <a:lnTo>
                    <a:pt x="274" y="305"/>
                  </a:lnTo>
                  <a:cubicBezTo>
                    <a:pt x="247" y="331"/>
                    <a:pt x="247" y="375"/>
                    <a:pt x="274" y="401"/>
                  </a:cubicBezTo>
                  <a:lnTo>
                    <a:pt x="278" y="405"/>
                  </a:lnTo>
                  <a:lnTo>
                    <a:pt x="110" y="572"/>
                  </a:lnTo>
                  <a:lnTo>
                    <a:pt x="65" y="589"/>
                  </a:lnTo>
                  <a:lnTo>
                    <a:pt x="0" y="682"/>
                  </a:lnTo>
                  <a:lnTo>
                    <a:pt x="42" y="724"/>
                  </a:lnTo>
                  <a:lnTo>
                    <a:pt x="135" y="659"/>
                  </a:lnTo>
                  <a:lnTo>
                    <a:pt x="152" y="614"/>
                  </a:lnTo>
                  <a:lnTo>
                    <a:pt x="319" y="447"/>
                  </a:lnTo>
                  <a:lnTo>
                    <a:pt x="324" y="451"/>
                  </a:lnTo>
                  <a:cubicBezTo>
                    <a:pt x="338" y="465"/>
                    <a:pt x="355" y="471"/>
                    <a:pt x="373" y="471"/>
                  </a:cubicBezTo>
                  <a:cubicBezTo>
                    <a:pt x="390" y="471"/>
                    <a:pt x="408" y="465"/>
                    <a:pt x="421" y="451"/>
                  </a:cubicBezTo>
                  <a:lnTo>
                    <a:pt x="440" y="433"/>
                  </a:lnTo>
                  <a:cubicBezTo>
                    <a:pt x="434" y="420"/>
                    <a:pt x="438" y="401"/>
                    <a:pt x="449" y="391"/>
                  </a:cubicBezTo>
                  <a:cubicBezTo>
                    <a:pt x="456" y="384"/>
                    <a:pt x="467" y="379"/>
                    <a:pt x="477" y="379"/>
                  </a:cubicBezTo>
                  <a:cubicBezTo>
                    <a:pt x="482" y="379"/>
                    <a:pt x="487" y="380"/>
                    <a:pt x="490" y="382"/>
                  </a:cubicBezTo>
                  <a:lnTo>
                    <a:pt x="705" y="167"/>
                  </a:lnTo>
                  <a:cubicBezTo>
                    <a:pt x="732" y="140"/>
                    <a:pt x="732" y="97"/>
                    <a:pt x="705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sz="2400" noProof="1">
                <a:cs typeface="+mn-ea"/>
                <a:sym typeface="+mn-lt"/>
              </a:endParaRPr>
            </a:p>
          </p:txBody>
        </p:sp>
      </p:grpSp>
      <p:sp>
        <p:nvSpPr>
          <p:cNvPr id="48" name="TextBox 46"/>
          <p:cNvSpPr txBox="1">
            <a:spLocks noChangeArrowheads="1"/>
          </p:cNvSpPr>
          <p:nvPr/>
        </p:nvSpPr>
        <p:spPr bwMode="auto">
          <a:xfrm>
            <a:off x="3054351" y="1504951"/>
            <a:ext cx="1591733" cy="3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79" tIns="41389" rIns="82779" bIns="413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65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高规模效应</a:t>
            </a:r>
            <a:endParaRPr lang="en-US" altLang="zh-CN" sz="1865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Box 47"/>
          <p:cNvSpPr txBox="1">
            <a:spLocks noChangeArrowheads="1"/>
          </p:cNvSpPr>
          <p:nvPr/>
        </p:nvSpPr>
        <p:spPr bwMode="auto">
          <a:xfrm>
            <a:off x="2986617" y="2025651"/>
            <a:ext cx="2345267" cy="75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79" tIns="41389" rIns="82779" bIns="413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65" dirty="0" smtClean="0">
                <a:latin typeface="+mn-lt"/>
                <a:ea typeface="+mn-ea"/>
                <a:cs typeface="+mn-ea"/>
                <a:sym typeface="+mn-lt"/>
              </a:rPr>
              <a:t>直播课程可以在短期内迅速形成规模效应，在“量”上形成基数。</a:t>
            </a:r>
            <a:endParaRPr lang="zh-CN" altLang="en-US" sz="1465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TextBox 48"/>
          <p:cNvSpPr txBox="1">
            <a:spLocks noChangeArrowheads="1"/>
          </p:cNvSpPr>
          <p:nvPr/>
        </p:nvSpPr>
        <p:spPr bwMode="auto">
          <a:xfrm>
            <a:off x="7435852" y="1504951"/>
            <a:ext cx="1593849" cy="3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79" tIns="41389" rIns="82779" bIns="413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865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高教学质量</a:t>
            </a:r>
            <a:endParaRPr lang="en-US" altLang="zh-CN" sz="1865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TextBox 49"/>
          <p:cNvSpPr txBox="1">
            <a:spLocks noChangeArrowheads="1"/>
          </p:cNvSpPr>
          <p:nvPr/>
        </p:nvSpPr>
        <p:spPr bwMode="auto">
          <a:xfrm>
            <a:off x="6769100" y="2025651"/>
            <a:ext cx="2345267" cy="121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79" tIns="41389" rIns="82779" bIns="413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65" dirty="0" smtClean="0">
                <a:latin typeface="+mn-lt"/>
                <a:ea typeface="+mn-ea"/>
                <a:cs typeface="+mn-ea"/>
                <a:sym typeface="+mn-lt"/>
              </a:rPr>
              <a:t>录播课程主要是以镜头语言实现教学效果，涉及到了多摄像机位的应用，所以可以全面反应课程特点与不同的教学手法。</a:t>
            </a:r>
            <a:endParaRPr lang="zh-CN" altLang="en-US" sz="1465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TextBox 50"/>
          <p:cNvSpPr txBox="1">
            <a:spLocks noChangeArrowheads="1"/>
          </p:cNvSpPr>
          <p:nvPr/>
        </p:nvSpPr>
        <p:spPr bwMode="auto">
          <a:xfrm>
            <a:off x="3054351" y="5651501"/>
            <a:ext cx="1591733" cy="3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79" tIns="41389" rIns="82779" bIns="413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65" b="1" dirty="0" smtClean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低制作成本</a:t>
            </a:r>
            <a:endParaRPr lang="en-US" altLang="zh-CN" sz="1865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TextBox 51"/>
          <p:cNvSpPr txBox="1">
            <a:spLocks noChangeArrowheads="1"/>
          </p:cNvSpPr>
          <p:nvPr/>
        </p:nvSpPr>
        <p:spPr bwMode="auto">
          <a:xfrm>
            <a:off x="2986616" y="4775837"/>
            <a:ext cx="2345267" cy="53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79" tIns="41389" rIns="82779" bIns="413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65" dirty="0" smtClean="0">
                <a:latin typeface="+mn-lt"/>
                <a:ea typeface="+mn-ea"/>
                <a:cs typeface="+mn-ea"/>
                <a:sym typeface="+mn-lt"/>
              </a:rPr>
              <a:t>一个老师一台笔记本电脑就能完成授课</a:t>
            </a:r>
            <a:endParaRPr lang="zh-CN" altLang="en-US" sz="1465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52"/>
          <p:cNvSpPr txBox="1">
            <a:spLocks noChangeArrowheads="1"/>
          </p:cNvSpPr>
          <p:nvPr/>
        </p:nvSpPr>
        <p:spPr bwMode="auto">
          <a:xfrm>
            <a:off x="7435852" y="5651501"/>
            <a:ext cx="1856429" cy="3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779" tIns="41389" rIns="82779" bIns="413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865" b="1" dirty="0" smtClean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“低”制作效率</a:t>
            </a:r>
            <a:endParaRPr lang="en-US" altLang="zh-CN" sz="1865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TextBox 53"/>
          <p:cNvSpPr txBox="1">
            <a:spLocks noChangeArrowheads="1"/>
          </p:cNvSpPr>
          <p:nvPr/>
        </p:nvSpPr>
        <p:spPr bwMode="auto">
          <a:xfrm>
            <a:off x="6769100" y="4552951"/>
            <a:ext cx="2604760" cy="98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779" tIns="41389" rIns="82779" bIns="413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65" dirty="0" smtClean="0">
                <a:latin typeface="+mn-lt"/>
                <a:ea typeface="+mn-ea"/>
                <a:cs typeface="+mn-ea"/>
                <a:sym typeface="+mn-lt"/>
              </a:rPr>
              <a:t>由于录播涉及专业团队的介入，需要协调各方时间，同时对教师的授课有部分调整，制作效率没有直播高。但是</a:t>
            </a:r>
            <a:r>
              <a:rPr lang="en-US" altLang="zh-CN" sz="1465" dirty="0" smtClean="0">
                <a:latin typeface="+mn-lt"/>
                <a:ea typeface="+mn-ea"/>
                <a:cs typeface="+mn-ea"/>
                <a:sym typeface="+mn-lt"/>
              </a:rPr>
              <a:t>——</a:t>
            </a:r>
            <a:endParaRPr lang="zh-CN" altLang="en-US" sz="1465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9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110971" y="1936573"/>
            <a:ext cx="2936096" cy="2507184"/>
            <a:chOff x="2321705" y="2270688"/>
            <a:chExt cx="2936096" cy="250718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1705" y="2270688"/>
              <a:ext cx="2936096" cy="2507184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3089528" y="2741103"/>
              <a:ext cx="1302155" cy="13021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6000" sy="106000" algn="ctr" rotWithShape="0">
                <a:schemeClr val="accent3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37076" y="2935863"/>
              <a:ext cx="1007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3"/>
                  </a:solidFill>
                  <a:cs typeface="+mn-ea"/>
                  <a:sym typeface="+mn-lt"/>
                </a:rPr>
                <a:t>03</a:t>
              </a:r>
              <a:endParaRPr lang="zh-CN" altLang="en-US" sz="480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4448598" y="2482279"/>
            <a:ext cx="550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3"/>
                </a:solidFill>
                <a:cs typeface="+mn-ea"/>
                <a:sym typeface="+mn-lt"/>
              </a:rPr>
              <a:t>直播与录播的实践应用</a:t>
            </a:r>
          </a:p>
        </p:txBody>
      </p:sp>
      <p:cxnSp>
        <p:nvCxnSpPr>
          <p:cNvPr id="21" name="直接连接符 20"/>
          <p:cNvCxnSpPr>
            <a:cxnSpLocks/>
          </p:cNvCxnSpPr>
          <p:nvPr/>
        </p:nvCxnSpPr>
        <p:spPr>
          <a:xfrm>
            <a:off x="4675391" y="3262363"/>
            <a:ext cx="47564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88738DD-1071-4055-8819-D82E55099F92}"/>
              </a:ext>
            </a:extLst>
          </p:cNvPr>
          <p:cNvSpPr/>
          <p:nvPr/>
        </p:nvSpPr>
        <p:spPr>
          <a:xfrm>
            <a:off x="539513" y="564278"/>
            <a:ext cx="1028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kern="2500" spc="300" dirty="0">
                <a:solidFill>
                  <a:srgbClr val="0253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网络课程成效影响的关键因素：</a:t>
            </a:r>
            <a:r>
              <a:rPr lang="zh-CN" altLang="en-US" sz="2400" b="1" kern="2500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观众视角下的教学体验</a:t>
            </a:r>
          </a:p>
        </p:txBody>
      </p:sp>
      <p:grpSp>
        <p:nvGrpSpPr>
          <p:cNvPr id="3" name="组合 3">
            <a:extLst>
              <a:ext uri="{FF2B5EF4-FFF2-40B4-BE49-F238E27FC236}">
                <a16:creationId xmlns:a16="http://schemas.microsoft.com/office/drawing/2014/main" xmlns="" id="{394BA815-F8E5-41DA-B243-9DF2CC740BDF}"/>
              </a:ext>
            </a:extLst>
          </p:cNvPr>
          <p:cNvGrpSpPr/>
          <p:nvPr/>
        </p:nvGrpSpPr>
        <p:grpSpPr bwMode="auto">
          <a:xfrm>
            <a:off x="677732" y="1875104"/>
            <a:ext cx="10585584" cy="3008869"/>
            <a:chOff x="4388192" y="2271398"/>
            <a:chExt cx="7469719" cy="6336453"/>
          </a:xfrm>
        </p:grpSpPr>
        <p:sp>
          <p:nvSpPr>
            <p:cNvPr id="4" name="矩形 43">
              <a:extLst>
                <a:ext uri="{FF2B5EF4-FFF2-40B4-BE49-F238E27FC236}">
                  <a16:creationId xmlns:a16="http://schemas.microsoft.com/office/drawing/2014/main" xmlns="" id="{4857C5A2-C38B-4E09-8E8A-EC579A1D42E7}"/>
                </a:ext>
              </a:extLst>
            </p:cNvPr>
            <p:cNvSpPr/>
            <p:nvPr/>
          </p:nvSpPr>
          <p:spPr>
            <a:xfrm>
              <a:off x="4388192" y="2271398"/>
              <a:ext cx="7469719" cy="6336453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dirty="0"/>
            </a:p>
          </p:txBody>
        </p:sp>
        <p:sp>
          <p:nvSpPr>
            <p:cNvPr id="5" name="矩形 46">
              <a:extLst>
                <a:ext uri="{FF2B5EF4-FFF2-40B4-BE49-F238E27FC236}">
                  <a16:creationId xmlns:a16="http://schemas.microsoft.com/office/drawing/2014/main" xmlns="" id="{0C1D2E56-484F-4FB5-993C-5E1543B00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481" y="2499099"/>
              <a:ext cx="7433430" cy="6061497"/>
            </a:xfrm>
            <a:prstGeom prst="flowChartAlternateProcess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网课不同于实体教学，是一个需要依托技术平台、技术设备，与授课教师紧密配合的系统工程。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成效的评判，取决于点击量，取决于观众的教学体验。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6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 bwMode="auto">
          <a:xfrm>
            <a:off x="1375834" y="4660899"/>
            <a:ext cx="9755717" cy="1159299"/>
            <a:chOff x="1374981" y="4660025"/>
            <a:chExt cx="9757476" cy="1160425"/>
          </a:xfrm>
        </p:grpSpPr>
        <p:grpSp>
          <p:nvGrpSpPr>
            <p:cNvPr id="16393" name="组合 12"/>
            <p:cNvGrpSpPr/>
            <p:nvPr/>
          </p:nvGrpSpPr>
          <p:grpSpPr bwMode="auto">
            <a:xfrm>
              <a:off x="1374981" y="4660025"/>
              <a:ext cx="9757476" cy="1160425"/>
              <a:chOff x="5394700" y="1089672"/>
              <a:chExt cx="9757476" cy="1160425"/>
            </a:xfrm>
          </p:grpSpPr>
          <p:sp>
            <p:nvSpPr>
              <p:cNvPr id="16" name="TextBox 19"/>
              <p:cNvSpPr txBox="1"/>
              <p:nvPr/>
            </p:nvSpPr>
            <p:spPr>
              <a:xfrm>
                <a:off x="5394700" y="1089672"/>
                <a:ext cx="5432345" cy="400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pPr>
                  <a:defRPr/>
                </a:pPr>
                <a:r>
                  <a:rPr lang="zh-CN" altLang="en-US" sz="2000" b="1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cs typeface="+mn-ea"/>
                    <a:sym typeface="+mn-lt"/>
                  </a:rPr>
                  <a:t>一次的课程拍摄，实现不同阶段的多平台使用</a:t>
                </a:r>
                <a:endParaRPr lang="en-US" sz="2000" b="1" dirty="0">
                  <a:solidFill>
                    <a:schemeClr val="accent3">
                      <a:lumMod val="75000"/>
                    </a:schemeClr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7" name="文本框 12"/>
              <p:cNvSpPr txBox="1"/>
              <p:nvPr/>
            </p:nvSpPr>
            <p:spPr>
              <a:xfrm>
                <a:off x="5394700" y="1662057"/>
                <a:ext cx="9757476" cy="588040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zh-CN" altLang="en-US" sz="1400" dirty="0">
                    <a:solidFill>
                      <a:srgbClr val="333333"/>
                    </a:solidFill>
                    <a:cs typeface="+mn-ea"/>
                    <a:sym typeface="+mn-lt"/>
                  </a:rPr>
                  <a:t>       在直播或录播课程的课程设计阶段，就把“一课三用”的理念融入进去，配套相应的教学、摄制、剪辑技术，是对资源的最有效的利用。</a:t>
                </a: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1480833" y="5121906"/>
              <a:ext cx="940392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9578544" y="5121906"/>
              <a:ext cx="1306218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 bwMode="auto">
          <a:xfrm>
            <a:off x="1375834" y="944019"/>
            <a:ext cx="9902107" cy="3756051"/>
            <a:chOff x="1171994" y="1286865"/>
            <a:chExt cx="9862526" cy="3739984"/>
          </a:xfrm>
        </p:grpSpPr>
        <p:pic>
          <p:nvPicPr>
            <p:cNvPr id="23" name="图片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137" b="5185"/>
            <a:stretch>
              <a:fillRect/>
            </a:stretch>
          </p:blipFill>
          <p:spPr bwMode="auto">
            <a:xfrm>
              <a:off x="1171994" y="1959429"/>
              <a:ext cx="2881158" cy="2394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图片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137" b="5185"/>
            <a:stretch>
              <a:fillRect/>
            </a:stretch>
          </p:blipFill>
          <p:spPr bwMode="auto">
            <a:xfrm>
              <a:off x="8153362" y="1959429"/>
              <a:ext cx="2881158" cy="2394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图片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137" b="5185"/>
            <a:stretch>
              <a:fillRect/>
            </a:stretch>
          </p:blipFill>
          <p:spPr bwMode="auto">
            <a:xfrm>
              <a:off x="3846285" y="1286865"/>
              <a:ext cx="4499430" cy="373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24188" y="371958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一课三用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9AB0ADA3-2CDC-411B-B1F5-F466E8B69B2E}"/>
              </a:ext>
            </a:extLst>
          </p:cNvPr>
          <p:cNvSpPr txBox="1"/>
          <p:nvPr/>
        </p:nvSpPr>
        <p:spPr>
          <a:xfrm>
            <a:off x="5603823" y="1781601"/>
            <a:ext cx="1496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直播平台播放全部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87CB0D36-9124-4587-96AF-ECF3D251EE74}"/>
              </a:ext>
            </a:extLst>
          </p:cNvPr>
          <p:cNvSpPr txBox="1"/>
          <p:nvPr/>
        </p:nvSpPr>
        <p:spPr>
          <a:xfrm>
            <a:off x="2073730" y="1991047"/>
            <a:ext cx="1496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网站平台编辑微课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AF8925F-C99B-4656-AFA1-20917D9F83FC}"/>
              </a:ext>
            </a:extLst>
          </p:cNvPr>
          <p:cNvSpPr txBox="1"/>
          <p:nvPr/>
        </p:nvSpPr>
        <p:spPr>
          <a:xfrm>
            <a:off x="9031512" y="1991047"/>
            <a:ext cx="1852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抖音平台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/>
            </a:r>
            <a:b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剪辑短视频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组合 243"/>
          <p:cNvGrpSpPr/>
          <p:nvPr/>
        </p:nvGrpSpPr>
        <p:grpSpPr bwMode="auto">
          <a:xfrm>
            <a:off x="1513417" y="1642368"/>
            <a:ext cx="9138212" cy="4091684"/>
            <a:chOff x="695665" y="1402948"/>
            <a:chExt cx="10969744" cy="4914643"/>
          </a:xfrm>
        </p:grpSpPr>
        <p:sp>
          <p:nvSpPr>
            <p:cNvPr id="245" name="等腰三角形 244"/>
            <p:cNvSpPr/>
            <p:nvPr/>
          </p:nvSpPr>
          <p:spPr>
            <a:xfrm flipV="1">
              <a:off x="1686616" y="4560798"/>
              <a:ext cx="261712" cy="226274"/>
            </a:xfrm>
            <a:prstGeom prst="triangle">
              <a:avLst/>
            </a:prstGeom>
            <a:gradFill>
              <a:gsLst>
                <a:gs pos="4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44" tIns="81272" rIns="162544" bIns="81272"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710143" y="4926396"/>
              <a:ext cx="2164397" cy="1189348"/>
            </a:xfrm>
            <a:prstGeom prst="rect">
              <a:avLst/>
            </a:prstGeom>
            <a:noFill/>
          </p:spPr>
          <p:txBody>
            <a:bodyPr wrap="none" lIns="162544" tIns="81272" rIns="162544" bIns="81272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、与教师沟通内容；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、与拍摄沟通场景；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、与后期沟通画面；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、与宣传沟通推文；</a:t>
              </a:r>
            </a:p>
          </p:txBody>
        </p:sp>
        <p:sp>
          <p:nvSpPr>
            <p:cNvPr id="247" name="等腰三角形 246"/>
            <p:cNvSpPr/>
            <p:nvPr/>
          </p:nvSpPr>
          <p:spPr>
            <a:xfrm rot="19483942" flipV="1">
              <a:off x="9304237" y="4469272"/>
              <a:ext cx="264254" cy="226274"/>
            </a:xfrm>
            <a:prstGeom prst="triangle">
              <a:avLst/>
            </a:prstGeom>
            <a:gradFill>
              <a:gsLst>
                <a:gs pos="4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44" tIns="81272" rIns="162544" bIns="81272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9131548" y="4533540"/>
              <a:ext cx="2533861" cy="936502"/>
            </a:xfrm>
            <a:prstGeom prst="rect">
              <a:avLst/>
            </a:prstGeom>
            <a:noFill/>
          </p:spPr>
          <p:txBody>
            <a:bodyPr wrap="none" lIns="162544" tIns="81272" rIns="162544" bIns="81272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、多平台的推文宣传；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、课程实效的追踪；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、与课程设计沟通后续；</a:t>
              </a: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4165429" y="2802493"/>
              <a:ext cx="2164397" cy="936502"/>
            </a:xfrm>
            <a:prstGeom prst="rect">
              <a:avLst/>
            </a:prstGeom>
            <a:noFill/>
          </p:spPr>
          <p:txBody>
            <a:bodyPr wrap="none" lIns="162544" tIns="81272" rIns="162544" bIns="81272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、摄制现场的布场；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、摄制机位的切换；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、后期的多样化剪辑</a:t>
              </a:r>
            </a:p>
          </p:txBody>
        </p:sp>
        <p:sp>
          <p:nvSpPr>
            <p:cNvPr id="250" name="等腰三角形 249"/>
            <p:cNvSpPr/>
            <p:nvPr/>
          </p:nvSpPr>
          <p:spPr>
            <a:xfrm>
              <a:off x="5116832" y="4080287"/>
              <a:ext cx="261712" cy="226272"/>
            </a:xfrm>
            <a:prstGeom prst="triangle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66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44" tIns="81272" rIns="162544" bIns="81272"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3804" name="组合 250"/>
            <p:cNvGrpSpPr/>
            <p:nvPr/>
          </p:nvGrpSpPr>
          <p:grpSpPr bwMode="auto">
            <a:xfrm>
              <a:off x="695665" y="1402948"/>
              <a:ext cx="10918250" cy="4914643"/>
              <a:chOff x="695665" y="1402948"/>
              <a:chExt cx="10918250" cy="4914643"/>
            </a:xfrm>
          </p:grpSpPr>
          <p:grpSp>
            <p:nvGrpSpPr>
              <p:cNvPr id="33805" name="组合 251"/>
              <p:cNvGrpSpPr/>
              <p:nvPr/>
            </p:nvGrpSpPr>
            <p:grpSpPr bwMode="auto">
              <a:xfrm>
                <a:off x="695665" y="2524322"/>
                <a:ext cx="2193345" cy="1891060"/>
                <a:chOff x="539552" y="1472335"/>
                <a:chExt cx="1645223" cy="1418295"/>
              </a:xfrm>
            </p:grpSpPr>
            <p:sp>
              <p:nvSpPr>
                <p:cNvPr id="262" name="六边形 261"/>
                <p:cNvSpPr/>
                <p:nvPr/>
              </p:nvSpPr>
              <p:spPr>
                <a:xfrm>
                  <a:off x="539552" y="1472335"/>
                  <a:ext cx="1645223" cy="1418295"/>
                </a:xfrm>
                <a:prstGeom prst="hexagon">
                  <a:avLst/>
                </a:prstGeom>
                <a:gradFill>
                  <a:gsLst>
                    <a:gs pos="4700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0" scaled="1"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defRPr/>
                  </a:pPr>
                  <a:endPara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  <a:p>
                  <a:pPr algn="ctr">
                    <a:defRPr/>
                  </a:pPr>
                  <a:r>
                    <a:rPr lang="zh-CN" altLang="en-US" sz="20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课程</a:t>
                  </a:r>
                  <a:endPara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  <a:p>
                  <a:pPr algn="ctr">
                    <a:defRPr/>
                  </a:pPr>
                  <a:r>
                    <a:rPr lang="zh-CN" altLang="en-US" sz="20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设计</a:t>
                  </a:r>
                </a:p>
              </p:txBody>
            </p:sp>
            <p:sp>
              <p:nvSpPr>
                <p:cNvPr id="263" name="Freeform 6"/>
                <p:cNvSpPr>
                  <a:spLocks noEditPoints="1"/>
                </p:cNvSpPr>
                <p:nvPr/>
              </p:nvSpPr>
              <p:spPr bwMode="auto">
                <a:xfrm>
                  <a:off x="1199001" y="1659216"/>
                  <a:ext cx="325912" cy="305087"/>
                </a:xfrm>
                <a:custGeom>
                  <a:avLst/>
                  <a:gdLst>
                    <a:gd name="T0" fmla="*/ 151 w 192"/>
                    <a:gd name="T1" fmla="*/ 144 h 180"/>
                    <a:gd name="T2" fmla="*/ 132 w 192"/>
                    <a:gd name="T3" fmla="*/ 128 h 180"/>
                    <a:gd name="T4" fmla="*/ 105 w 192"/>
                    <a:gd name="T5" fmla="*/ 128 h 180"/>
                    <a:gd name="T6" fmla="*/ 108 w 192"/>
                    <a:gd name="T7" fmla="*/ 119 h 180"/>
                    <a:gd name="T8" fmla="*/ 138 w 192"/>
                    <a:gd name="T9" fmla="*/ 104 h 180"/>
                    <a:gd name="T10" fmla="*/ 171 w 192"/>
                    <a:gd name="T11" fmla="*/ 104 h 180"/>
                    <a:gd name="T12" fmla="*/ 182 w 192"/>
                    <a:gd name="T13" fmla="*/ 113 h 180"/>
                    <a:gd name="T14" fmla="*/ 192 w 192"/>
                    <a:gd name="T15" fmla="*/ 144 h 180"/>
                    <a:gd name="T16" fmla="*/ 151 w 192"/>
                    <a:gd name="T17" fmla="*/ 144 h 180"/>
                    <a:gd name="T18" fmla="*/ 146 w 192"/>
                    <a:gd name="T19" fmla="*/ 96 h 180"/>
                    <a:gd name="T20" fmla="*/ 141 w 192"/>
                    <a:gd name="T21" fmla="*/ 95 h 180"/>
                    <a:gd name="T22" fmla="*/ 151 w 192"/>
                    <a:gd name="T23" fmla="*/ 63 h 180"/>
                    <a:gd name="T24" fmla="*/ 129 w 192"/>
                    <a:gd name="T25" fmla="*/ 24 h 180"/>
                    <a:gd name="T26" fmla="*/ 182 w 192"/>
                    <a:gd name="T27" fmla="*/ 59 h 180"/>
                    <a:gd name="T28" fmla="*/ 146 w 192"/>
                    <a:gd name="T29" fmla="*/ 96 h 180"/>
                    <a:gd name="T30" fmla="*/ 140 w 192"/>
                    <a:gd name="T31" fmla="*/ 66 h 180"/>
                    <a:gd name="T32" fmla="*/ 94 w 192"/>
                    <a:gd name="T33" fmla="*/ 112 h 180"/>
                    <a:gd name="T34" fmla="*/ 48 w 192"/>
                    <a:gd name="T35" fmla="*/ 66 h 180"/>
                    <a:gd name="T36" fmla="*/ 94 w 192"/>
                    <a:gd name="T37" fmla="*/ 20 h 180"/>
                    <a:gd name="T38" fmla="*/ 140 w 192"/>
                    <a:gd name="T39" fmla="*/ 66 h 180"/>
                    <a:gd name="T40" fmla="*/ 86 w 192"/>
                    <a:gd name="T41" fmla="*/ 33 h 180"/>
                    <a:gd name="T42" fmla="*/ 58 w 192"/>
                    <a:gd name="T43" fmla="*/ 66 h 180"/>
                    <a:gd name="T44" fmla="*/ 94 w 192"/>
                    <a:gd name="T45" fmla="*/ 102 h 180"/>
                    <a:gd name="T46" fmla="*/ 129 w 192"/>
                    <a:gd name="T47" fmla="*/ 66 h 180"/>
                    <a:gd name="T48" fmla="*/ 86 w 192"/>
                    <a:gd name="T49" fmla="*/ 33 h 180"/>
                    <a:gd name="T50" fmla="*/ 60 w 192"/>
                    <a:gd name="T51" fmla="*/ 23 h 180"/>
                    <a:gd name="T52" fmla="*/ 36 w 192"/>
                    <a:gd name="T53" fmla="*/ 63 h 180"/>
                    <a:gd name="T54" fmla="*/ 46 w 192"/>
                    <a:gd name="T55" fmla="*/ 100 h 180"/>
                    <a:gd name="T56" fmla="*/ 46 w 192"/>
                    <a:gd name="T57" fmla="*/ 100 h 180"/>
                    <a:gd name="T58" fmla="*/ 9 w 192"/>
                    <a:gd name="T59" fmla="*/ 59 h 180"/>
                    <a:gd name="T60" fmla="*/ 60 w 192"/>
                    <a:gd name="T61" fmla="*/ 23 h 180"/>
                    <a:gd name="T62" fmla="*/ 23 w 192"/>
                    <a:gd name="T63" fmla="*/ 104 h 180"/>
                    <a:gd name="T64" fmla="*/ 50 w 192"/>
                    <a:gd name="T65" fmla="*/ 104 h 180"/>
                    <a:gd name="T66" fmla="*/ 80 w 192"/>
                    <a:gd name="T67" fmla="*/ 120 h 180"/>
                    <a:gd name="T68" fmla="*/ 82 w 192"/>
                    <a:gd name="T69" fmla="*/ 128 h 180"/>
                    <a:gd name="T70" fmla="*/ 58 w 192"/>
                    <a:gd name="T71" fmla="*/ 128 h 180"/>
                    <a:gd name="T72" fmla="*/ 40 w 192"/>
                    <a:gd name="T73" fmla="*/ 144 h 180"/>
                    <a:gd name="T74" fmla="*/ 0 w 192"/>
                    <a:gd name="T75" fmla="*/ 144 h 180"/>
                    <a:gd name="T76" fmla="*/ 11 w 192"/>
                    <a:gd name="T77" fmla="*/ 113 h 180"/>
                    <a:gd name="T78" fmla="*/ 23 w 192"/>
                    <a:gd name="T79" fmla="*/ 104 h 180"/>
                    <a:gd name="T80" fmla="*/ 65 w 192"/>
                    <a:gd name="T81" fmla="*/ 132 h 180"/>
                    <a:gd name="T82" fmla="*/ 125 w 192"/>
                    <a:gd name="T83" fmla="*/ 132 h 180"/>
                    <a:gd name="T84" fmla="*/ 140 w 192"/>
                    <a:gd name="T85" fmla="*/ 143 h 180"/>
                    <a:gd name="T86" fmla="*/ 152 w 192"/>
                    <a:gd name="T87" fmla="*/ 180 h 180"/>
                    <a:gd name="T88" fmla="*/ 36 w 192"/>
                    <a:gd name="T89" fmla="*/ 180 h 180"/>
                    <a:gd name="T90" fmla="*/ 51 w 192"/>
                    <a:gd name="T91" fmla="*/ 143 h 180"/>
                    <a:gd name="T92" fmla="*/ 65 w 192"/>
                    <a:gd name="T93" fmla="*/ 13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92" h="180">
                      <a:moveTo>
                        <a:pt x="151" y="144"/>
                      </a:moveTo>
                      <a:cubicBezTo>
                        <a:pt x="150" y="142"/>
                        <a:pt x="145" y="128"/>
                        <a:pt x="132" y="128"/>
                      </a:cubicBezTo>
                      <a:cubicBezTo>
                        <a:pt x="105" y="128"/>
                        <a:pt x="105" y="128"/>
                        <a:pt x="105" y="128"/>
                      </a:cubicBezTo>
                      <a:cubicBezTo>
                        <a:pt x="108" y="119"/>
                        <a:pt x="108" y="119"/>
                        <a:pt x="108" y="119"/>
                      </a:cubicBezTo>
                      <a:cubicBezTo>
                        <a:pt x="120" y="116"/>
                        <a:pt x="130" y="113"/>
                        <a:pt x="138" y="104"/>
                      </a:cubicBezTo>
                      <a:cubicBezTo>
                        <a:pt x="171" y="104"/>
                        <a:pt x="171" y="104"/>
                        <a:pt x="171" y="104"/>
                      </a:cubicBezTo>
                      <a:cubicBezTo>
                        <a:pt x="180" y="104"/>
                        <a:pt x="182" y="113"/>
                        <a:pt x="182" y="113"/>
                      </a:cubicBezTo>
                      <a:cubicBezTo>
                        <a:pt x="192" y="144"/>
                        <a:pt x="192" y="144"/>
                        <a:pt x="192" y="144"/>
                      </a:cubicBezTo>
                      <a:lnTo>
                        <a:pt x="151" y="144"/>
                      </a:lnTo>
                      <a:close/>
                      <a:moveTo>
                        <a:pt x="146" y="96"/>
                      </a:moveTo>
                      <a:cubicBezTo>
                        <a:pt x="144" y="96"/>
                        <a:pt x="143" y="95"/>
                        <a:pt x="141" y="95"/>
                      </a:cubicBezTo>
                      <a:cubicBezTo>
                        <a:pt x="147" y="86"/>
                        <a:pt x="151" y="75"/>
                        <a:pt x="151" y="63"/>
                      </a:cubicBezTo>
                      <a:cubicBezTo>
                        <a:pt x="151" y="38"/>
                        <a:pt x="139" y="34"/>
                        <a:pt x="129" y="24"/>
                      </a:cubicBezTo>
                      <a:cubicBezTo>
                        <a:pt x="102" y="32"/>
                        <a:pt x="182" y="0"/>
                        <a:pt x="182" y="59"/>
                      </a:cubicBezTo>
                      <a:cubicBezTo>
                        <a:pt x="182" y="79"/>
                        <a:pt x="166" y="96"/>
                        <a:pt x="146" y="96"/>
                      </a:cubicBezTo>
                      <a:close/>
                      <a:moveTo>
                        <a:pt x="140" y="66"/>
                      </a:moveTo>
                      <a:cubicBezTo>
                        <a:pt x="140" y="92"/>
                        <a:pt x="119" y="112"/>
                        <a:pt x="94" y="112"/>
                      </a:cubicBezTo>
                      <a:cubicBezTo>
                        <a:pt x="68" y="112"/>
                        <a:pt x="48" y="92"/>
                        <a:pt x="48" y="66"/>
                      </a:cubicBezTo>
                      <a:cubicBezTo>
                        <a:pt x="48" y="41"/>
                        <a:pt x="68" y="20"/>
                        <a:pt x="94" y="20"/>
                      </a:cubicBezTo>
                      <a:cubicBezTo>
                        <a:pt x="119" y="20"/>
                        <a:pt x="140" y="41"/>
                        <a:pt x="140" y="66"/>
                      </a:cubicBezTo>
                      <a:close/>
                      <a:moveTo>
                        <a:pt x="86" y="33"/>
                      </a:moveTo>
                      <a:cubicBezTo>
                        <a:pt x="72" y="38"/>
                        <a:pt x="89" y="56"/>
                        <a:pt x="58" y="66"/>
                      </a:cubicBezTo>
                      <a:cubicBezTo>
                        <a:pt x="58" y="86"/>
                        <a:pt x="74" y="102"/>
                        <a:pt x="94" y="102"/>
                      </a:cubicBezTo>
                      <a:cubicBezTo>
                        <a:pt x="113" y="102"/>
                        <a:pt x="129" y="86"/>
                        <a:pt x="129" y="66"/>
                      </a:cubicBezTo>
                      <a:cubicBezTo>
                        <a:pt x="111" y="52"/>
                        <a:pt x="81" y="58"/>
                        <a:pt x="86" y="33"/>
                      </a:cubicBezTo>
                      <a:close/>
                      <a:moveTo>
                        <a:pt x="60" y="23"/>
                      </a:moveTo>
                      <a:cubicBezTo>
                        <a:pt x="50" y="33"/>
                        <a:pt x="36" y="41"/>
                        <a:pt x="36" y="63"/>
                      </a:cubicBezTo>
                      <a:cubicBezTo>
                        <a:pt x="36" y="75"/>
                        <a:pt x="40" y="90"/>
                        <a:pt x="46" y="100"/>
                      </a:cubicBezTo>
                      <a:cubicBezTo>
                        <a:pt x="46" y="100"/>
                        <a:pt x="46" y="100"/>
                        <a:pt x="46" y="100"/>
                      </a:cubicBezTo>
                      <a:cubicBezTo>
                        <a:pt x="26" y="100"/>
                        <a:pt x="9" y="79"/>
                        <a:pt x="9" y="59"/>
                      </a:cubicBezTo>
                      <a:cubicBezTo>
                        <a:pt x="9" y="3"/>
                        <a:pt x="90" y="29"/>
                        <a:pt x="60" y="23"/>
                      </a:cubicBezTo>
                      <a:close/>
                      <a:moveTo>
                        <a:pt x="23" y="104"/>
                      </a:moveTo>
                      <a:cubicBezTo>
                        <a:pt x="50" y="104"/>
                        <a:pt x="50" y="104"/>
                        <a:pt x="50" y="104"/>
                      </a:cubicBezTo>
                      <a:cubicBezTo>
                        <a:pt x="59" y="115"/>
                        <a:pt x="66" y="118"/>
                        <a:pt x="80" y="120"/>
                      </a:cubicBezTo>
                      <a:cubicBezTo>
                        <a:pt x="82" y="128"/>
                        <a:pt x="82" y="128"/>
                        <a:pt x="82" y="128"/>
                      </a:cubicBezTo>
                      <a:cubicBezTo>
                        <a:pt x="58" y="128"/>
                        <a:pt x="58" y="128"/>
                        <a:pt x="58" y="128"/>
                      </a:cubicBezTo>
                      <a:cubicBezTo>
                        <a:pt x="45" y="128"/>
                        <a:pt x="41" y="142"/>
                        <a:pt x="40" y="14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11" y="113"/>
                        <a:pt x="11" y="113"/>
                        <a:pt x="11" y="113"/>
                      </a:cubicBezTo>
                      <a:cubicBezTo>
                        <a:pt x="11" y="113"/>
                        <a:pt x="14" y="104"/>
                        <a:pt x="23" y="104"/>
                      </a:cubicBezTo>
                      <a:close/>
                      <a:moveTo>
                        <a:pt x="65" y="132"/>
                      </a:moveTo>
                      <a:cubicBezTo>
                        <a:pt x="125" y="132"/>
                        <a:pt x="125" y="132"/>
                        <a:pt x="125" y="132"/>
                      </a:cubicBezTo>
                      <a:cubicBezTo>
                        <a:pt x="136" y="132"/>
                        <a:pt x="140" y="143"/>
                        <a:pt x="140" y="143"/>
                      </a:cubicBezTo>
                      <a:cubicBezTo>
                        <a:pt x="152" y="180"/>
                        <a:pt x="152" y="180"/>
                        <a:pt x="152" y="180"/>
                      </a:cubicBezTo>
                      <a:cubicBezTo>
                        <a:pt x="36" y="180"/>
                        <a:pt x="36" y="180"/>
                        <a:pt x="36" y="180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ubicBezTo>
                        <a:pt x="51" y="143"/>
                        <a:pt x="54" y="132"/>
                        <a:pt x="65" y="1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defRPr/>
                  </a:pPr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806" name="组合 252"/>
              <p:cNvGrpSpPr/>
              <p:nvPr/>
            </p:nvGrpSpPr>
            <p:grpSpPr bwMode="auto">
              <a:xfrm>
                <a:off x="4126515" y="4426531"/>
                <a:ext cx="2193345" cy="1891060"/>
                <a:chOff x="3113025" y="2898992"/>
                <a:chExt cx="1645223" cy="1418295"/>
              </a:xfrm>
            </p:grpSpPr>
            <p:sp>
              <p:nvSpPr>
                <p:cNvPr id="260" name="六边形 259"/>
                <p:cNvSpPr/>
                <p:nvPr/>
              </p:nvSpPr>
              <p:spPr>
                <a:xfrm>
                  <a:off x="3113025" y="2898992"/>
                  <a:ext cx="1645223" cy="1418295"/>
                </a:xfrm>
                <a:prstGeom prst="hexagon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66000">
                      <a:schemeClr val="accent2"/>
                    </a:gs>
                  </a:gsLst>
                  <a:lin ang="0" scaled="1"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defRPr/>
                  </a:pPr>
                  <a:endPara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  <a:p>
                  <a:pPr algn="ctr">
                    <a:defRPr/>
                  </a:pPr>
                  <a:r>
                    <a:rPr lang="zh-CN" altLang="en-US" sz="20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拍摄</a:t>
                  </a:r>
                  <a:endPara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  <a:p>
                  <a:pPr algn="ctr">
                    <a:defRPr/>
                  </a:pPr>
                  <a:r>
                    <a:rPr lang="zh-CN" altLang="en-US" sz="20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剪辑</a:t>
                  </a:r>
                </a:p>
              </p:txBody>
            </p:sp>
            <p:sp>
              <p:nvSpPr>
                <p:cNvPr id="261" name="Freeform 6"/>
                <p:cNvSpPr>
                  <a:spLocks noEditPoints="1"/>
                </p:cNvSpPr>
                <p:nvPr/>
              </p:nvSpPr>
              <p:spPr bwMode="auto">
                <a:xfrm>
                  <a:off x="3771999" y="3075964"/>
                  <a:ext cx="325912" cy="305087"/>
                </a:xfrm>
                <a:custGeom>
                  <a:avLst/>
                  <a:gdLst>
                    <a:gd name="T0" fmla="*/ 151 w 192"/>
                    <a:gd name="T1" fmla="*/ 144 h 180"/>
                    <a:gd name="T2" fmla="*/ 132 w 192"/>
                    <a:gd name="T3" fmla="*/ 128 h 180"/>
                    <a:gd name="T4" fmla="*/ 105 w 192"/>
                    <a:gd name="T5" fmla="*/ 128 h 180"/>
                    <a:gd name="T6" fmla="*/ 108 w 192"/>
                    <a:gd name="T7" fmla="*/ 119 h 180"/>
                    <a:gd name="T8" fmla="*/ 138 w 192"/>
                    <a:gd name="T9" fmla="*/ 104 h 180"/>
                    <a:gd name="T10" fmla="*/ 171 w 192"/>
                    <a:gd name="T11" fmla="*/ 104 h 180"/>
                    <a:gd name="T12" fmla="*/ 182 w 192"/>
                    <a:gd name="T13" fmla="*/ 113 h 180"/>
                    <a:gd name="T14" fmla="*/ 192 w 192"/>
                    <a:gd name="T15" fmla="*/ 144 h 180"/>
                    <a:gd name="T16" fmla="*/ 151 w 192"/>
                    <a:gd name="T17" fmla="*/ 144 h 180"/>
                    <a:gd name="T18" fmla="*/ 146 w 192"/>
                    <a:gd name="T19" fmla="*/ 96 h 180"/>
                    <a:gd name="T20" fmla="*/ 141 w 192"/>
                    <a:gd name="T21" fmla="*/ 95 h 180"/>
                    <a:gd name="T22" fmla="*/ 151 w 192"/>
                    <a:gd name="T23" fmla="*/ 63 h 180"/>
                    <a:gd name="T24" fmla="*/ 129 w 192"/>
                    <a:gd name="T25" fmla="*/ 24 h 180"/>
                    <a:gd name="T26" fmla="*/ 182 w 192"/>
                    <a:gd name="T27" fmla="*/ 59 h 180"/>
                    <a:gd name="T28" fmla="*/ 146 w 192"/>
                    <a:gd name="T29" fmla="*/ 96 h 180"/>
                    <a:gd name="T30" fmla="*/ 140 w 192"/>
                    <a:gd name="T31" fmla="*/ 66 h 180"/>
                    <a:gd name="T32" fmla="*/ 94 w 192"/>
                    <a:gd name="T33" fmla="*/ 112 h 180"/>
                    <a:gd name="T34" fmla="*/ 48 w 192"/>
                    <a:gd name="T35" fmla="*/ 66 h 180"/>
                    <a:gd name="T36" fmla="*/ 94 w 192"/>
                    <a:gd name="T37" fmla="*/ 20 h 180"/>
                    <a:gd name="T38" fmla="*/ 140 w 192"/>
                    <a:gd name="T39" fmla="*/ 66 h 180"/>
                    <a:gd name="T40" fmla="*/ 86 w 192"/>
                    <a:gd name="T41" fmla="*/ 33 h 180"/>
                    <a:gd name="T42" fmla="*/ 58 w 192"/>
                    <a:gd name="T43" fmla="*/ 66 h 180"/>
                    <a:gd name="T44" fmla="*/ 94 w 192"/>
                    <a:gd name="T45" fmla="*/ 102 h 180"/>
                    <a:gd name="T46" fmla="*/ 129 w 192"/>
                    <a:gd name="T47" fmla="*/ 66 h 180"/>
                    <a:gd name="T48" fmla="*/ 86 w 192"/>
                    <a:gd name="T49" fmla="*/ 33 h 180"/>
                    <a:gd name="T50" fmla="*/ 60 w 192"/>
                    <a:gd name="T51" fmla="*/ 23 h 180"/>
                    <a:gd name="T52" fmla="*/ 36 w 192"/>
                    <a:gd name="T53" fmla="*/ 63 h 180"/>
                    <a:gd name="T54" fmla="*/ 46 w 192"/>
                    <a:gd name="T55" fmla="*/ 100 h 180"/>
                    <a:gd name="T56" fmla="*/ 46 w 192"/>
                    <a:gd name="T57" fmla="*/ 100 h 180"/>
                    <a:gd name="T58" fmla="*/ 9 w 192"/>
                    <a:gd name="T59" fmla="*/ 59 h 180"/>
                    <a:gd name="T60" fmla="*/ 60 w 192"/>
                    <a:gd name="T61" fmla="*/ 23 h 180"/>
                    <a:gd name="T62" fmla="*/ 23 w 192"/>
                    <a:gd name="T63" fmla="*/ 104 h 180"/>
                    <a:gd name="T64" fmla="*/ 50 w 192"/>
                    <a:gd name="T65" fmla="*/ 104 h 180"/>
                    <a:gd name="T66" fmla="*/ 80 w 192"/>
                    <a:gd name="T67" fmla="*/ 120 h 180"/>
                    <a:gd name="T68" fmla="*/ 82 w 192"/>
                    <a:gd name="T69" fmla="*/ 128 h 180"/>
                    <a:gd name="T70" fmla="*/ 58 w 192"/>
                    <a:gd name="T71" fmla="*/ 128 h 180"/>
                    <a:gd name="T72" fmla="*/ 40 w 192"/>
                    <a:gd name="T73" fmla="*/ 144 h 180"/>
                    <a:gd name="T74" fmla="*/ 0 w 192"/>
                    <a:gd name="T75" fmla="*/ 144 h 180"/>
                    <a:gd name="T76" fmla="*/ 11 w 192"/>
                    <a:gd name="T77" fmla="*/ 113 h 180"/>
                    <a:gd name="T78" fmla="*/ 23 w 192"/>
                    <a:gd name="T79" fmla="*/ 104 h 180"/>
                    <a:gd name="T80" fmla="*/ 65 w 192"/>
                    <a:gd name="T81" fmla="*/ 132 h 180"/>
                    <a:gd name="T82" fmla="*/ 125 w 192"/>
                    <a:gd name="T83" fmla="*/ 132 h 180"/>
                    <a:gd name="T84" fmla="*/ 140 w 192"/>
                    <a:gd name="T85" fmla="*/ 143 h 180"/>
                    <a:gd name="T86" fmla="*/ 152 w 192"/>
                    <a:gd name="T87" fmla="*/ 180 h 180"/>
                    <a:gd name="T88" fmla="*/ 36 w 192"/>
                    <a:gd name="T89" fmla="*/ 180 h 180"/>
                    <a:gd name="T90" fmla="*/ 51 w 192"/>
                    <a:gd name="T91" fmla="*/ 143 h 180"/>
                    <a:gd name="T92" fmla="*/ 65 w 192"/>
                    <a:gd name="T93" fmla="*/ 13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92" h="180">
                      <a:moveTo>
                        <a:pt x="151" y="144"/>
                      </a:moveTo>
                      <a:cubicBezTo>
                        <a:pt x="150" y="142"/>
                        <a:pt x="145" y="128"/>
                        <a:pt x="132" y="128"/>
                      </a:cubicBezTo>
                      <a:cubicBezTo>
                        <a:pt x="105" y="128"/>
                        <a:pt x="105" y="128"/>
                        <a:pt x="105" y="128"/>
                      </a:cubicBezTo>
                      <a:cubicBezTo>
                        <a:pt x="108" y="119"/>
                        <a:pt x="108" y="119"/>
                        <a:pt x="108" y="119"/>
                      </a:cubicBezTo>
                      <a:cubicBezTo>
                        <a:pt x="120" y="116"/>
                        <a:pt x="130" y="113"/>
                        <a:pt x="138" y="104"/>
                      </a:cubicBezTo>
                      <a:cubicBezTo>
                        <a:pt x="171" y="104"/>
                        <a:pt x="171" y="104"/>
                        <a:pt x="171" y="104"/>
                      </a:cubicBezTo>
                      <a:cubicBezTo>
                        <a:pt x="180" y="104"/>
                        <a:pt x="182" y="113"/>
                        <a:pt x="182" y="113"/>
                      </a:cubicBezTo>
                      <a:cubicBezTo>
                        <a:pt x="192" y="144"/>
                        <a:pt x="192" y="144"/>
                        <a:pt x="192" y="144"/>
                      </a:cubicBezTo>
                      <a:lnTo>
                        <a:pt x="151" y="144"/>
                      </a:lnTo>
                      <a:close/>
                      <a:moveTo>
                        <a:pt x="146" y="96"/>
                      </a:moveTo>
                      <a:cubicBezTo>
                        <a:pt x="144" y="96"/>
                        <a:pt x="143" y="95"/>
                        <a:pt x="141" y="95"/>
                      </a:cubicBezTo>
                      <a:cubicBezTo>
                        <a:pt x="147" y="86"/>
                        <a:pt x="151" y="75"/>
                        <a:pt x="151" y="63"/>
                      </a:cubicBezTo>
                      <a:cubicBezTo>
                        <a:pt x="151" y="38"/>
                        <a:pt x="139" y="34"/>
                        <a:pt x="129" y="24"/>
                      </a:cubicBezTo>
                      <a:cubicBezTo>
                        <a:pt x="102" y="32"/>
                        <a:pt x="182" y="0"/>
                        <a:pt x="182" y="59"/>
                      </a:cubicBezTo>
                      <a:cubicBezTo>
                        <a:pt x="182" y="79"/>
                        <a:pt x="166" y="96"/>
                        <a:pt x="146" y="96"/>
                      </a:cubicBezTo>
                      <a:close/>
                      <a:moveTo>
                        <a:pt x="140" y="66"/>
                      </a:moveTo>
                      <a:cubicBezTo>
                        <a:pt x="140" y="92"/>
                        <a:pt x="119" y="112"/>
                        <a:pt x="94" y="112"/>
                      </a:cubicBezTo>
                      <a:cubicBezTo>
                        <a:pt x="68" y="112"/>
                        <a:pt x="48" y="92"/>
                        <a:pt x="48" y="66"/>
                      </a:cubicBezTo>
                      <a:cubicBezTo>
                        <a:pt x="48" y="41"/>
                        <a:pt x="68" y="20"/>
                        <a:pt x="94" y="20"/>
                      </a:cubicBezTo>
                      <a:cubicBezTo>
                        <a:pt x="119" y="20"/>
                        <a:pt x="140" y="41"/>
                        <a:pt x="140" y="66"/>
                      </a:cubicBezTo>
                      <a:close/>
                      <a:moveTo>
                        <a:pt x="86" y="33"/>
                      </a:moveTo>
                      <a:cubicBezTo>
                        <a:pt x="72" y="38"/>
                        <a:pt x="89" y="56"/>
                        <a:pt x="58" y="66"/>
                      </a:cubicBezTo>
                      <a:cubicBezTo>
                        <a:pt x="58" y="86"/>
                        <a:pt x="74" y="102"/>
                        <a:pt x="94" y="102"/>
                      </a:cubicBezTo>
                      <a:cubicBezTo>
                        <a:pt x="113" y="102"/>
                        <a:pt x="129" y="86"/>
                        <a:pt x="129" y="66"/>
                      </a:cubicBezTo>
                      <a:cubicBezTo>
                        <a:pt x="111" y="52"/>
                        <a:pt x="81" y="58"/>
                        <a:pt x="86" y="33"/>
                      </a:cubicBezTo>
                      <a:close/>
                      <a:moveTo>
                        <a:pt x="60" y="23"/>
                      </a:moveTo>
                      <a:cubicBezTo>
                        <a:pt x="50" y="33"/>
                        <a:pt x="36" y="41"/>
                        <a:pt x="36" y="63"/>
                      </a:cubicBezTo>
                      <a:cubicBezTo>
                        <a:pt x="36" y="75"/>
                        <a:pt x="40" y="90"/>
                        <a:pt x="46" y="100"/>
                      </a:cubicBezTo>
                      <a:cubicBezTo>
                        <a:pt x="46" y="100"/>
                        <a:pt x="46" y="100"/>
                        <a:pt x="46" y="100"/>
                      </a:cubicBezTo>
                      <a:cubicBezTo>
                        <a:pt x="26" y="100"/>
                        <a:pt x="9" y="79"/>
                        <a:pt x="9" y="59"/>
                      </a:cubicBezTo>
                      <a:cubicBezTo>
                        <a:pt x="9" y="3"/>
                        <a:pt x="90" y="29"/>
                        <a:pt x="60" y="23"/>
                      </a:cubicBezTo>
                      <a:close/>
                      <a:moveTo>
                        <a:pt x="23" y="104"/>
                      </a:moveTo>
                      <a:cubicBezTo>
                        <a:pt x="50" y="104"/>
                        <a:pt x="50" y="104"/>
                        <a:pt x="50" y="104"/>
                      </a:cubicBezTo>
                      <a:cubicBezTo>
                        <a:pt x="59" y="115"/>
                        <a:pt x="66" y="118"/>
                        <a:pt x="80" y="120"/>
                      </a:cubicBezTo>
                      <a:cubicBezTo>
                        <a:pt x="82" y="128"/>
                        <a:pt x="82" y="128"/>
                        <a:pt x="82" y="128"/>
                      </a:cubicBezTo>
                      <a:cubicBezTo>
                        <a:pt x="58" y="128"/>
                        <a:pt x="58" y="128"/>
                        <a:pt x="58" y="128"/>
                      </a:cubicBezTo>
                      <a:cubicBezTo>
                        <a:pt x="45" y="128"/>
                        <a:pt x="41" y="142"/>
                        <a:pt x="40" y="14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11" y="113"/>
                        <a:pt x="11" y="113"/>
                        <a:pt x="11" y="113"/>
                      </a:cubicBezTo>
                      <a:cubicBezTo>
                        <a:pt x="11" y="113"/>
                        <a:pt x="14" y="104"/>
                        <a:pt x="23" y="104"/>
                      </a:cubicBezTo>
                      <a:close/>
                      <a:moveTo>
                        <a:pt x="65" y="132"/>
                      </a:moveTo>
                      <a:cubicBezTo>
                        <a:pt x="125" y="132"/>
                        <a:pt x="125" y="132"/>
                        <a:pt x="125" y="132"/>
                      </a:cubicBezTo>
                      <a:cubicBezTo>
                        <a:pt x="136" y="132"/>
                        <a:pt x="140" y="143"/>
                        <a:pt x="140" y="143"/>
                      </a:cubicBezTo>
                      <a:cubicBezTo>
                        <a:pt x="152" y="180"/>
                        <a:pt x="152" y="180"/>
                        <a:pt x="152" y="180"/>
                      </a:cubicBezTo>
                      <a:cubicBezTo>
                        <a:pt x="36" y="180"/>
                        <a:pt x="36" y="180"/>
                        <a:pt x="36" y="180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ubicBezTo>
                        <a:pt x="51" y="143"/>
                        <a:pt x="54" y="132"/>
                        <a:pt x="65" y="1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defRPr/>
                  </a:pPr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807" name="组合 253"/>
              <p:cNvGrpSpPr/>
              <p:nvPr/>
            </p:nvGrpSpPr>
            <p:grpSpPr bwMode="auto">
              <a:xfrm>
                <a:off x="7573420" y="2519473"/>
                <a:ext cx="2193345" cy="1891060"/>
                <a:chOff x="5698540" y="1468698"/>
                <a:chExt cx="1645223" cy="1418295"/>
              </a:xfrm>
            </p:grpSpPr>
            <p:sp>
              <p:nvSpPr>
                <p:cNvPr id="258" name="六边形 257"/>
                <p:cNvSpPr/>
                <p:nvPr/>
              </p:nvSpPr>
              <p:spPr>
                <a:xfrm>
                  <a:off x="5698540" y="1468698"/>
                  <a:ext cx="1645223" cy="1418295"/>
                </a:xfrm>
                <a:prstGeom prst="hexagon">
                  <a:avLst/>
                </a:prstGeom>
                <a:gradFill>
                  <a:gsLst>
                    <a:gs pos="4700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0" scaled="1"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defRPr/>
                  </a:pPr>
                  <a:endPara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  <a:p>
                  <a:pPr algn="ctr">
                    <a:defRPr/>
                  </a:pPr>
                  <a:r>
                    <a:rPr lang="zh-CN" altLang="en-US" sz="20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宣传</a:t>
                  </a:r>
                  <a:endPara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  <a:p>
                  <a:pPr algn="ctr">
                    <a:defRPr/>
                  </a:pPr>
                  <a:r>
                    <a:rPr lang="zh-CN" altLang="en-US" sz="20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策划</a:t>
                  </a:r>
                </a:p>
              </p:txBody>
            </p:sp>
            <p:sp>
              <p:nvSpPr>
                <p:cNvPr id="259" name="Freeform 6"/>
                <p:cNvSpPr>
                  <a:spLocks noEditPoints="1"/>
                </p:cNvSpPr>
                <p:nvPr/>
              </p:nvSpPr>
              <p:spPr bwMode="auto">
                <a:xfrm>
                  <a:off x="6335465" y="1649682"/>
                  <a:ext cx="324007" cy="305087"/>
                </a:xfrm>
                <a:custGeom>
                  <a:avLst/>
                  <a:gdLst>
                    <a:gd name="T0" fmla="*/ 151 w 192"/>
                    <a:gd name="T1" fmla="*/ 144 h 180"/>
                    <a:gd name="T2" fmla="*/ 132 w 192"/>
                    <a:gd name="T3" fmla="*/ 128 h 180"/>
                    <a:gd name="T4" fmla="*/ 105 w 192"/>
                    <a:gd name="T5" fmla="*/ 128 h 180"/>
                    <a:gd name="T6" fmla="*/ 108 w 192"/>
                    <a:gd name="T7" fmla="*/ 119 h 180"/>
                    <a:gd name="T8" fmla="*/ 138 w 192"/>
                    <a:gd name="T9" fmla="*/ 104 h 180"/>
                    <a:gd name="T10" fmla="*/ 171 w 192"/>
                    <a:gd name="T11" fmla="*/ 104 h 180"/>
                    <a:gd name="T12" fmla="*/ 182 w 192"/>
                    <a:gd name="T13" fmla="*/ 113 h 180"/>
                    <a:gd name="T14" fmla="*/ 192 w 192"/>
                    <a:gd name="T15" fmla="*/ 144 h 180"/>
                    <a:gd name="T16" fmla="*/ 151 w 192"/>
                    <a:gd name="T17" fmla="*/ 144 h 180"/>
                    <a:gd name="T18" fmla="*/ 146 w 192"/>
                    <a:gd name="T19" fmla="*/ 96 h 180"/>
                    <a:gd name="T20" fmla="*/ 141 w 192"/>
                    <a:gd name="T21" fmla="*/ 95 h 180"/>
                    <a:gd name="T22" fmla="*/ 151 w 192"/>
                    <a:gd name="T23" fmla="*/ 63 h 180"/>
                    <a:gd name="T24" fmla="*/ 129 w 192"/>
                    <a:gd name="T25" fmla="*/ 24 h 180"/>
                    <a:gd name="T26" fmla="*/ 182 w 192"/>
                    <a:gd name="T27" fmla="*/ 59 h 180"/>
                    <a:gd name="T28" fmla="*/ 146 w 192"/>
                    <a:gd name="T29" fmla="*/ 96 h 180"/>
                    <a:gd name="T30" fmla="*/ 140 w 192"/>
                    <a:gd name="T31" fmla="*/ 66 h 180"/>
                    <a:gd name="T32" fmla="*/ 94 w 192"/>
                    <a:gd name="T33" fmla="*/ 112 h 180"/>
                    <a:gd name="T34" fmla="*/ 48 w 192"/>
                    <a:gd name="T35" fmla="*/ 66 h 180"/>
                    <a:gd name="T36" fmla="*/ 94 w 192"/>
                    <a:gd name="T37" fmla="*/ 20 h 180"/>
                    <a:gd name="T38" fmla="*/ 140 w 192"/>
                    <a:gd name="T39" fmla="*/ 66 h 180"/>
                    <a:gd name="T40" fmla="*/ 86 w 192"/>
                    <a:gd name="T41" fmla="*/ 33 h 180"/>
                    <a:gd name="T42" fmla="*/ 58 w 192"/>
                    <a:gd name="T43" fmla="*/ 66 h 180"/>
                    <a:gd name="T44" fmla="*/ 94 w 192"/>
                    <a:gd name="T45" fmla="*/ 102 h 180"/>
                    <a:gd name="T46" fmla="*/ 129 w 192"/>
                    <a:gd name="T47" fmla="*/ 66 h 180"/>
                    <a:gd name="T48" fmla="*/ 86 w 192"/>
                    <a:gd name="T49" fmla="*/ 33 h 180"/>
                    <a:gd name="T50" fmla="*/ 60 w 192"/>
                    <a:gd name="T51" fmla="*/ 23 h 180"/>
                    <a:gd name="T52" fmla="*/ 36 w 192"/>
                    <a:gd name="T53" fmla="*/ 63 h 180"/>
                    <a:gd name="T54" fmla="*/ 46 w 192"/>
                    <a:gd name="T55" fmla="*/ 100 h 180"/>
                    <a:gd name="T56" fmla="*/ 46 w 192"/>
                    <a:gd name="T57" fmla="*/ 100 h 180"/>
                    <a:gd name="T58" fmla="*/ 9 w 192"/>
                    <a:gd name="T59" fmla="*/ 59 h 180"/>
                    <a:gd name="T60" fmla="*/ 60 w 192"/>
                    <a:gd name="T61" fmla="*/ 23 h 180"/>
                    <a:gd name="T62" fmla="*/ 23 w 192"/>
                    <a:gd name="T63" fmla="*/ 104 h 180"/>
                    <a:gd name="T64" fmla="*/ 50 w 192"/>
                    <a:gd name="T65" fmla="*/ 104 h 180"/>
                    <a:gd name="T66" fmla="*/ 80 w 192"/>
                    <a:gd name="T67" fmla="*/ 120 h 180"/>
                    <a:gd name="T68" fmla="*/ 82 w 192"/>
                    <a:gd name="T69" fmla="*/ 128 h 180"/>
                    <a:gd name="T70" fmla="*/ 58 w 192"/>
                    <a:gd name="T71" fmla="*/ 128 h 180"/>
                    <a:gd name="T72" fmla="*/ 40 w 192"/>
                    <a:gd name="T73" fmla="*/ 144 h 180"/>
                    <a:gd name="T74" fmla="*/ 0 w 192"/>
                    <a:gd name="T75" fmla="*/ 144 h 180"/>
                    <a:gd name="T76" fmla="*/ 11 w 192"/>
                    <a:gd name="T77" fmla="*/ 113 h 180"/>
                    <a:gd name="T78" fmla="*/ 23 w 192"/>
                    <a:gd name="T79" fmla="*/ 104 h 180"/>
                    <a:gd name="T80" fmla="*/ 65 w 192"/>
                    <a:gd name="T81" fmla="*/ 132 h 180"/>
                    <a:gd name="T82" fmla="*/ 125 w 192"/>
                    <a:gd name="T83" fmla="*/ 132 h 180"/>
                    <a:gd name="T84" fmla="*/ 140 w 192"/>
                    <a:gd name="T85" fmla="*/ 143 h 180"/>
                    <a:gd name="T86" fmla="*/ 152 w 192"/>
                    <a:gd name="T87" fmla="*/ 180 h 180"/>
                    <a:gd name="T88" fmla="*/ 36 w 192"/>
                    <a:gd name="T89" fmla="*/ 180 h 180"/>
                    <a:gd name="T90" fmla="*/ 51 w 192"/>
                    <a:gd name="T91" fmla="*/ 143 h 180"/>
                    <a:gd name="T92" fmla="*/ 65 w 192"/>
                    <a:gd name="T93" fmla="*/ 13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92" h="180">
                      <a:moveTo>
                        <a:pt x="151" y="144"/>
                      </a:moveTo>
                      <a:cubicBezTo>
                        <a:pt x="150" y="142"/>
                        <a:pt x="145" y="128"/>
                        <a:pt x="132" y="128"/>
                      </a:cubicBezTo>
                      <a:cubicBezTo>
                        <a:pt x="105" y="128"/>
                        <a:pt x="105" y="128"/>
                        <a:pt x="105" y="128"/>
                      </a:cubicBezTo>
                      <a:cubicBezTo>
                        <a:pt x="108" y="119"/>
                        <a:pt x="108" y="119"/>
                        <a:pt x="108" y="119"/>
                      </a:cubicBezTo>
                      <a:cubicBezTo>
                        <a:pt x="120" y="116"/>
                        <a:pt x="130" y="113"/>
                        <a:pt x="138" y="104"/>
                      </a:cubicBezTo>
                      <a:cubicBezTo>
                        <a:pt x="171" y="104"/>
                        <a:pt x="171" y="104"/>
                        <a:pt x="171" y="104"/>
                      </a:cubicBezTo>
                      <a:cubicBezTo>
                        <a:pt x="180" y="104"/>
                        <a:pt x="182" y="113"/>
                        <a:pt x="182" y="113"/>
                      </a:cubicBezTo>
                      <a:cubicBezTo>
                        <a:pt x="192" y="144"/>
                        <a:pt x="192" y="144"/>
                        <a:pt x="192" y="144"/>
                      </a:cubicBezTo>
                      <a:lnTo>
                        <a:pt x="151" y="144"/>
                      </a:lnTo>
                      <a:close/>
                      <a:moveTo>
                        <a:pt x="146" y="96"/>
                      </a:moveTo>
                      <a:cubicBezTo>
                        <a:pt x="144" y="96"/>
                        <a:pt x="143" y="95"/>
                        <a:pt x="141" y="95"/>
                      </a:cubicBezTo>
                      <a:cubicBezTo>
                        <a:pt x="147" y="86"/>
                        <a:pt x="151" y="75"/>
                        <a:pt x="151" y="63"/>
                      </a:cubicBezTo>
                      <a:cubicBezTo>
                        <a:pt x="151" y="38"/>
                        <a:pt x="139" y="34"/>
                        <a:pt x="129" y="24"/>
                      </a:cubicBezTo>
                      <a:cubicBezTo>
                        <a:pt x="102" y="32"/>
                        <a:pt x="182" y="0"/>
                        <a:pt x="182" y="59"/>
                      </a:cubicBezTo>
                      <a:cubicBezTo>
                        <a:pt x="182" y="79"/>
                        <a:pt x="166" y="96"/>
                        <a:pt x="146" y="96"/>
                      </a:cubicBezTo>
                      <a:close/>
                      <a:moveTo>
                        <a:pt x="140" y="66"/>
                      </a:moveTo>
                      <a:cubicBezTo>
                        <a:pt x="140" y="92"/>
                        <a:pt x="119" y="112"/>
                        <a:pt x="94" y="112"/>
                      </a:cubicBezTo>
                      <a:cubicBezTo>
                        <a:pt x="68" y="112"/>
                        <a:pt x="48" y="92"/>
                        <a:pt x="48" y="66"/>
                      </a:cubicBezTo>
                      <a:cubicBezTo>
                        <a:pt x="48" y="41"/>
                        <a:pt x="68" y="20"/>
                        <a:pt x="94" y="20"/>
                      </a:cubicBezTo>
                      <a:cubicBezTo>
                        <a:pt x="119" y="20"/>
                        <a:pt x="140" y="41"/>
                        <a:pt x="140" y="66"/>
                      </a:cubicBezTo>
                      <a:close/>
                      <a:moveTo>
                        <a:pt x="86" y="33"/>
                      </a:moveTo>
                      <a:cubicBezTo>
                        <a:pt x="72" y="38"/>
                        <a:pt x="89" y="56"/>
                        <a:pt x="58" y="66"/>
                      </a:cubicBezTo>
                      <a:cubicBezTo>
                        <a:pt x="58" y="86"/>
                        <a:pt x="74" y="102"/>
                        <a:pt x="94" y="102"/>
                      </a:cubicBezTo>
                      <a:cubicBezTo>
                        <a:pt x="113" y="102"/>
                        <a:pt x="129" y="86"/>
                        <a:pt x="129" y="66"/>
                      </a:cubicBezTo>
                      <a:cubicBezTo>
                        <a:pt x="111" y="52"/>
                        <a:pt x="81" y="58"/>
                        <a:pt x="86" y="33"/>
                      </a:cubicBezTo>
                      <a:close/>
                      <a:moveTo>
                        <a:pt x="60" y="23"/>
                      </a:moveTo>
                      <a:cubicBezTo>
                        <a:pt x="50" y="33"/>
                        <a:pt x="36" y="41"/>
                        <a:pt x="36" y="63"/>
                      </a:cubicBezTo>
                      <a:cubicBezTo>
                        <a:pt x="36" y="75"/>
                        <a:pt x="40" y="90"/>
                        <a:pt x="46" y="100"/>
                      </a:cubicBezTo>
                      <a:cubicBezTo>
                        <a:pt x="46" y="100"/>
                        <a:pt x="46" y="100"/>
                        <a:pt x="46" y="100"/>
                      </a:cubicBezTo>
                      <a:cubicBezTo>
                        <a:pt x="26" y="100"/>
                        <a:pt x="9" y="79"/>
                        <a:pt x="9" y="59"/>
                      </a:cubicBezTo>
                      <a:cubicBezTo>
                        <a:pt x="9" y="3"/>
                        <a:pt x="90" y="29"/>
                        <a:pt x="60" y="23"/>
                      </a:cubicBezTo>
                      <a:close/>
                      <a:moveTo>
                        <a:pt x="23" y="104"/>
                      </a:moveTo>
                      <a:cubicBezTo>
                        <a:pt x="50" y="104"/>
                        <a:pt x="50" y="104"/>
                        <a:pt x="50" y="104"/>
                      </a:cubicBezTo>
                      <a:cubicBezTo>
                        <a:pt x="59" y="115"/>
                        <a:pt x="66" y="118"/>
                        <a:pt x="80" y="120"/>
                      </a:cubicBezTo>
                      <a:cubicBezTo>
                        <a:pt x="82" y="128"/>
                        <a:pt x="82" y="128"/>
                        <a:pt x="82" y="128"/>
                      </a:cubicBezTo>
                      <a:cubicBezTo>
                        <a:pt x="58" y="128"/>
                        <a:pt x="58" y="128"/>
                        <a:pt x="58" y="128"/>
                      </a:cubicBezTo>
                      <a:cubicBezTo>
                        <a:pt x="45" y="128"/>
                        <a:pt x="41" y="142"/>
                        <a:pt x="40" y="14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11" y="113"/>
                        <a:pt x="11" y="113"/>
                        <a:pt x="11" y="113"/>
                      </a:cubicBezTo>
                      <a:cubicBezTo>
                        <a:pt x="11" y="113"/>
                        <a:pt x="14" y="104"/>
                        <a:pt x="23" y="104"/>
                      </a:cubicBezTo>
                      <a:close/>
                      <a:moveTo>
                        <a:pt x="65" y="132"/>
                      </a:moveTo>
                      <a:cubicBezTo>
                        <a:pt x="125" y="132"/>
                        <a:pt x="125" y="132"/>
                        <a:pt x="125" y="132"/>
                      </a:cubicBezTo>
                      <a:cubicBezTo>
                        <a:pt x="136" y="132"/>
                        <a:pt x="140" y="143"/>
                        <a:pt x="140" y="143"/>
                      </a:cubicBezTo>
                      <a:cubicBezTo>
                        <a:pt x="152" y="180"/>
                        <a:pt x="152" y="180"/>
                        <a:pt x="152" y="180"/>
                      </a:cubicBezTo>
                      <a:cubicBezTo>
                        <a:pt x="36" y="180"/>
                        <a:pt x="36" y="180"/>
                        <a:pt x="36" y="180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ubicBezTo>
                        <a:pt x="51" y="143"/>
                        <a:pt x="54" y="132"/>
                        <a:pt x="65" y="1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>
                    <a:defRPr/>
                  </a:pPr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55" name="图片 25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82473" y="3433605"/>
                <a:ext cx="2193346" cy="1933662"/>
              </a:xfrm>
              <a:prstGeom prst="hexagon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</p:pic>
          <p:pic>
            <p:nvPicPr>
              <p:cNvPr id="256" name="图片 25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26374" y="3338600"/>
                <a:ext cx="2255721" cy="1988651"/>
              </a:xfrm>
              <a:prstGeom prst="hexagon">
                <a:avLst/>
              </a:prstGeom>
            </p:spPr>
          </p:pic>
          <p:pic>
            <p:nvPicPr>
              <p:cNvPr id="257" name="图片 25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69489" y="1402948"/>
                <a:ext cx="2344426" cy="2066857"/>
              </a:xfrm>
              <a:prstGeom prst="hexagon">
                <a:avLst/>
              </a:prstGeom>
            </p:spPr>
          </p:pic>
        </p:grpSp>
      </p:grpSp>
      <p:sp>
        <p:nvSpPr>
          <p:cNvPr id="264" name="TextBox 33"/>
          <p:cNvSpPr txBox="1">
            <a:spLocks noChangeArrowheads="1"/>
          </p:cNvSpPr>
          <p:nvPr/>
        </p:nvSpPr>
        <p:spPr bwMode="auto">
          <a:xfrm>
            <a:off x="3206751" y="1519767"/>
            <a:ext cx="3240132" cy="49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779" tIns="41389" rIns="82779" bIns="413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课程制作团队的分工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324188" y="371958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团队分工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/>
          <p:cNvGrpSpPr/>
          <p:nvPr/>
        </p:nvGrpSpPr>
        <p:grpSpPr bwMode="auto">
          <a:xfrm>
            <a:off x="3155505" y="1508787"/>
            <a:ext cx="1923823" cy="1126788"/>
            <a:chOff x="0" y="0"/>
            <a:chExt cx="9801" cy="6692"/>
          </a:xfrm>
          <a:gradFill>
            <a:gsLst>
              <a:gs pos="47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</p:grpSpPr>
        <p:sp>
          <p:nvSpPr>
            <p:cNvPr id="22" name="曲线 948"/>
            <p:cNvSpPr/>
            <p:nvPr/>
          </p:nvSpPr>
          <p:spPr bwMode="auto">
            <a:xfrm>
              <a:off x="2263" y="0"/>
              <a:ext cx="5780" cy="6693"/>
            </a:xfrm>
            <a:custGeom>
              <a:avLst/>
              <a:gdLst>
                <a:gd name="T0" fmla="*/ 13513 w 21600"/>
                <a:gd name="T1" fmla="*/ 693 h 21600"/>
                <a:gd name="T2" fmla="*/ 15646 w 21600"/>
                <a:gd name="T3" fmla="*/ 2743 h 21600"/>
                <a:gd name="T4" fmla="*/ 16293 w 21600"/>
                <a:gd name="T5" fmla="*/ 5076 h 21600"/>
                <a:gd name="T6" fmla="*/ 14013 w 21600"/>
                <a:gd name="T7" fmla="*/ 10033 h 21600"/>
                <a:gd name="T8" fmla="*/ 15000 w 21600"/>
                <a:gd name="T9" fmla="*/ 12047 h 21600"/>
                <a:gd name="T10" fmla="*/ 18939 w 21600"/>
                <a:gd name="T11" fmla="*/ 12550 h 21600"/>
                <a:gd name="T12" fmla="*/ 20878 w 21600"/>
                <a:gd name="T13" fmla="*/ 15742 h 21600"/>
                <a:gd name="T14" fmla="*/ 21054 w 21600"/>
                <a:gd name="T15" fmla="*/ 19957 h 21600"/>
                <a:gd name="T16" fmla="*/ 9652 w 21600"/>
                <a:gd name="T17" fmla="*/ 21374 h 21600"/>
                <a:gd name="T18" fmla="*/ 455 w 21600"/>
                <a:gd name="T19" fmla="*/ 19563 h 21600"/>
                <a:gd name="T20" fmla="*/ 2201 w 21600"/>
                <a:gd name="T21" fmla="*/ 13225 h 21600"/>
                <a:gd name="T22" fmla="*/ 6270 w 21600"/>
                <a:gd name="T23" fmla="*/ 12189 h 21600"/>
                <a:gd name="T24" fmla="*/ 7447 w 21600"/>
                <a:gd name="T25" fmla="*/ 10075 h 21600"/>
                <a:gd name="T26" fmla="*/ 5239 w 21600"/>
                <a:gd name="T27" fmla="*/ 4682 h 21600"/>
                <a:gd name="T28" fmla="*/ 8512 w 21600"/>
                <a:gd name="T29" fmla="*/ 603 h 21600"/>
                <a:gd name="T30" fmla="*/ 12963 w 21600"/>
                <a:gd name="T31" fmla="*/ 5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513" y="693"/>
                  </a:moveTo>
                  <a:cubicBezTo>
                    <a:pt x="14488" y="1348"/>
                    <a:pt x="15048" y="1452"/>
                    <a:pt x="15646" y="2743"/>
                  </a:cubicBezTo>
                  <a:cubicBezTo>
                    <a:pt x="16244" y="4034"/>
                    <a:pt x="16241" y="4282"/>
                    <a:pt x="16293" y="5076"/>
                  </a:cubicBezTo>
                  <a:cubicBezTo>
                    <a:pt x="16607" y="8768"/>
                    <a:pt x="14540" y="9197"/>
                    <a:pt x="14013" y="10033"/>
                  </a:cubicBezTo>
                  <a:cubicBezTo>
                    <a:pt x="13983" y="10846"/>
                    <a:pt x="14152" y="11627"/>
                    <a:pt x="15000" y="12047"/>
                  </a:cubicBezTo>
                  <a:cubicBezTo>
                    <a:pt x="15852" y="12466"/>
                    <a:pt x="17732" y="11766"/>
                    <a:pt x="18939" y="12550"/>
                  </a:cubicBezTo>
                  <a:cubicBezTo>
                    <a:pt x="20146" y="13335"/>
                    <a:pt x="20280" y="14170"/>
                    <a:pt x="20878" y="15742"/>
                  </a:cubicBezTo>
                  <a:cubicBezTo>
                    <a:pt x="21476" y="17314"/>
                    <a:pt x="21600" y="19224"/>
                    <a:pt x="21054" y="19957"/>
                  </a:cubicBezTo>
                  <a:cubicBezTo>
                    <a:pt x="17698" y="20802"/>
                    <a:pt x="13826" y="21600"/>
                    <a:pt x="9652" y="21374"/>
                  </a:cubicBezTo>
                  <a:cubicBezTo>
                    <a:pt x="5478" y="21309"/>
                    <a:pt x="1401" y="21306"/>
                    <a:pt x="455" y="19563"/>
                  </a:cubicBezTo>
                  <a:cubicBezTo>
                    <a:pt x="0" y="17398"/>
                    <a:pt x="1278" y="14700"/>
                    <a:pt x="2201" y="13225"/>
                  </a:cubicBezTo>
                  <a:cubicBezTo>
                    <a:pt x="3124" y="11750"/>
                    <a:pt x="5422" y="12308"/>
                    <a:pt x="6270" y="12189"/>
                  </a:cubicBezTo>
                  <a:cubicBezTo>
                    <a:pt x="7119" y="12069"/>
                    <a:pt x="7773" y="11634"/>
                    <a:pt x="7447" y="10075"/>
                  </a:cubicBezTo>
                  <a:cubicBezTo>
                    <a:pt x="6147" y="8565"/>
                    <a:pt x="4854" y="6609"/>
                    <a:pt x="5239" y="4682"/>
                  </a:cubicBezTo>
                  <a:cubicBezTo>
                    <a:pt x="5624" y="2756"/>
                    <a:pt x="6917" y="1368"/>
                    <a:pt x="8512" y="603"/>
                  </a:cubicBezTo>
                  <a:cubicBezTo>
                    <a:pt x="10108" y="0"/>
                    <a:pt x="12186" y="258"/>
                    <a:pt x="12963" y="542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1" fontAlgn="auto" hangingPunct="1">
                <a:defRPr/>
              </a:pPr>
              <a:endParaRPr lang="zh-CN" altLang="en-US" sz="2400" noProof="1">
                <a:cs typeface="+mn-ea"/>
                <a:sym typeface="+mn-lt"/>
              </a:endParaRPr>
            </a:p>
          </p:txBody>
        </p:sp>
        <p:sp>
          <p:nvSpPr>
            <p:cNvPr id="23" name="曲线 948"/>
            <p:cNvSpPr/>
            <p:nvPr/>
          </p:nvSpPr>
          <p:spPr bwMode="auto">
            <a:xfrm>
              <a:off x="0" y="0"/>
              <a:ext cx="3885" cy="4606"/>
            </a:xfrm>
            <a:custGeom>
              <a:avLst/>
              <a:gdLst>
                <a:gd name="T0" fmla="*/ 13877 w 21600"/>
                <a:gd name="T1" fmla="*/ 647 h 21600"/>
                <a:gd name="T2" fmla="*/ 16040 w 21600"/>
                <a:gd name="T3" fmla="*/ 2715 h 21600"/>
                <a:gd name="T4" fmla="*/ 16690 w 21600"/>
                <a:gd name="T5" fmla="*/ 5069 h 21600"/>
                <a:gd name="T6" fmla="*/ 14383 w 21600"/>
                <a:gd name="T7" fmla="*/ 10068 h 21600"/>
                <a:gd name="T8" fmla="*/ 15495 w 21600"/>
                <a:gd name="T9" fmla="*/ 11986 h 21600"/>
                <a:gd name="T10" fmla="*/ 18725 w 21600"/>
                <a:gd name="T11" fmla="*/ 12460 h 21600"/>
                <a:gd name="T12" fmla="*/ 20932 w 21600"/>
                <a:gd name="T13" fmla="*/ 14790 h 21600"/>
                <a:gd name="T14" fmla="*/ 16796 w 21600"/>
                <a:gd name="T15" fmla="*/ 15475 h 21600"/>
                <a:gd name="T16" fmla="*/ 12020 w 21600"/>
                <a:gd name="T17" fmla="*/ 21529 h 21600"/>
                <a:gd name="T18" fmla="*/ 394 w 21600"/>
                <a:gd name="T19" fmla="*/ 19836 h 21600"/>
                <a:gd name="T20" fmla="*/ 2429 w 21600"/>
                <a:gd name="T21" fmla="*/ 13290 h 21600"/>
                <a:gd name="T22" fmla="*/ 6549 w 21600"/>
                <a:gd name="T23" fmla="*/ 12244 h 21600"/>
                <a:gd name="T24" fmla="*/ 7739 w 21600"/>
                <a:gd name="T25" fmla="*/ 10110 h 21600"/>
                <a:gd name="T26" fmla="*/ 5504 w 21600"/>
                <a:gd name="T27" fmla="*/ 4670 h 21600"/>
                <a:gd name="T28" fmla="*/ 8817 w 21600"/>
                <a:gd name="T29" fmla="*/ 553 h 21600"/>
                <a:gd name="T30" fmla="*/ 13321 w 21600"/>
                <a:gd name="T31" fmla="*/ 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877" y="647"/>
                  </a:moveTo>
                  <a:cubicBezTo>
                    <a:pt x="14867" y="1308"/>
                    <a:pt x="15434" y="1411"/>
                    <a:pt x="16040" y="2715"/>
                  </a:cubicBezTo>
                  <a:cubicBezTo>
                    <a:pt x="16646" y="4018"/>
                    <a:pt x="16640" y="4267"/>
                    <a:pt x="16690" y="5069"/>
                  </a:cubicBezTo>
                  <a:cubicBezTo>
                    <a:pt x="17013" y="8792"/>
                    <a:pt x="14917" y="9229"/>
                    <a:pt x="14383" y="10068"/>
                  </a:cubicBezTo>
                  <a:cubicBezTo>
                    <a:pt x="14355" y="10889"/>
                    <a:pt x="14639" y="11559"/>
                    <a:pt x="15495" y="11986"/>
                  </a:cubicBezTo>
                  <a:cubicBezTo>
                    <a:pt x="16357" y="12408"/>
                    <a:pt x="17902" y="11906"/>
                    <a:pt x="18725" y="12460"/>
                  </a:cubicBezTo>
                  <a:cubicBezTo>
                    <a:pt x="19948" y="13252"/>
                    <a:pt x="20326" y="13205"/>
                    <a:pt x="20932" y="14790"/>
                  </a:cubicBezTo>
                  <a:cubicBezTo>
                    <a:pt x="21600" y="16375"/>
                    <a:pt x="17352" y="14734"/>
                    <a:pt x="16796" y="15475"/>
                  </a:cubicBezTo>
                  <a:cubicBezTo>
                    <a:pt x="13399" y="16328"/>
                    <a:pt x="13365" y="19349"/>
                    <a:pt x="12020" y="21529"/>
                  </a:cubicBezTo>
                  <a:cubicBezTo>
                    <a:pt x="7794" y="21431"/>
                    <a:pt x="1356" y="21600"/>
                    <a:pt x="394" y="19836"/>
                  </a:cubicBezTo>
                  <a:cubicBezTo>
                    <a:pt x="0" y="17651"/>
                    <a:pt x="1495" y="14781"/>
                    <a:pt x="2429" y="13290"/>
                  </a:cubicBezTo>
                  <a:cubicBezTo>
                    <a:pt x="3363" y="11803"/>
                    <a:pt x="5693" y="12366"/>
                    <a:pt x="6549" y="12244"/>
                  </a:cubicBezTo>
                  <a:cubicBezTo>
                    <a:pt x="7405" y="12127"/>
                    <a:pt x="8067" y="11686"/>
                    <a:pt x="7739" y="10110"/>
                  </a:cubicBezTo>
                  <a:cubicBezTo>
                    <a:pt x="6421" y="8591"/>
                    <a:pt x="5115" y="6616"/>
                    <a:pt x="5504" y="4670"/>
                  </a:cubicBezTo>
                  <a:cubicBezTo>
                    <a:pt x="5893" y="2729"/>
                    <a:pt x="7205" y="1327"/>
                    <a:pt x="8817" y="553"/>
                  </a:cubicBezTo>
                  <a:cubicBezTo>
                    <a:pt x="10435" y="0"/>
                    <a:pt x="12537" y="206"/>
                    <a:pt x="13321" y="492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1" fontAlgn="auto" hangingPunct="1">
                <a:defRPr/>
              </a:pPr>
              <a:endParaRPr lang="zh-CN" altLang="en-US" sz="2400" noProof="1">
                <a:cs typeface="+mn-ea"/>
                <a:sym typeface="+mn-lt"/>
              </a:endParaRPr>
            </a:p>
          </p:txBody>
        </p:sp>
        <p:sp>
          <p:nvSpPr>
            <p:cNvPr id="24" name="曲线 950"/>
            <p:cNvSpPr/>
            <p:nvPr/>
          </p:nvSpPr>
          <p:spPr bwMode="auto">
            <a:xfrm>
              <a:off x="6721" y="290"/>
              <a:ext cx="3080" cy="4121"/>
            </a:xfrm>
            <a:custGeom>
              <a:avLst/>
              <a:gdLst>
                <a:gd name="T0" fmla="*/ 2749 w 21600"/>
                <a:gd name="T1" fmla="*/ 9083 h 21600"/>
                <a:gd name="T2" fmla="*/ 4130 w 21600"/>
                <a:gd name="T3" fmla="*/ 2148 h 21600"/>
                <a:gd name="T4" fmla="*/ 10743 w 21600"/>
                <a:gd name="T5" fmla="*/ 15 h 21600"/>
                <a:gd name="T6" fmla="*/ 15989 w 21600"/>
                <a:gd name="T7" fmla="*/ 1839 h 21600"/>
                <a:gd name="T8" fmla="*/ 17686 w 21600"/>
                <a:gd name="T9" fmla="*/ 5309 h 21600"/>
                <a:gd name="T10" fmla="*/ 17897 w 21600"/>
                <a:gd name="T11" fmla="*/ 8611 h 21600"/>
                <a:gd name="T12" fmla="*/ 16564 w 21600"/>
                <a:gd name="T13" fmla="*/ 9764 h 21600"/>
                <a:gd name="T14" fmla="*/ 14250 w 21600"/>
                <a:gd name="T15" fmla="*/ 10393 h 21600"/>
                <a:gd name="T16" fmla="*/ 13198 w 21600"/>
                <a:gd name="T17" fmla="*/ 12385 h 21600"/>
                <a:gd name="T18" fmla="*/ 14811 w 21600"/>
                <a:gd name="T19" fmla="*/ 13643 h 21600"/>
                <a:gd name="T20" fmla="*/ 18738 w 21600"/>
                <a:gd name="T21" fmla="*/ 14010 h 21600"/>
                <a:gd name="T22" fmla="*/ 20520 w 21600"/>
                <a:gd name="T23" fmla="*/ 14953 h 21600"/>
                <a:gd name="T24" fmla="*/ 21263 w 21600"/>
                <a:gd name="T25" fmla="*/ 17207 h 21600"/>
                <a:gd name="T26" fmla="*/ 21123 w 21600"/>
                <a:gd name="T27" fmla="*/ 20247 h 21600"/>
                <a:gd name="T28" fmla="*/ 9481 w 21600"/>
                <a:gd name="T29" fmla="*/ 21400 h 21600"/>
                <a:gd name="T30" fmla="*/ 5273 w 21600"/>
                <a:gd name="T31" fmla="*/ 16159 h 21600"/>
                <a:gd name="T32" fmla="*/ 855 w 21600"/>
                <a:gd name="T33" fmla="*/ 15635 h 21600"/>
                <a:gd name="T34" fmla="*/ 715 w 21600"/>
                <a:gd name="T35" fmla="*/ 14534 h 21600"/>
                <a:gd name="T36" fmla="*/ 3352 w 21600"/>
                <a:gd name="T37" fmla="*/ 13779 h 21600"/>
                <a:gd name="T38" fmla="*/ 6480 w 21600"/>
                <a:gd name="T39" fmla="*/ 13538 h 21600"/>
                <a:gd name="T40" fmla="*/ 7307 w 21600"/>
                <a:gd name="T41" fmla="*/ 11651 h 21600"/>
                <a:gd name="T42" fmla="*/ 6255 w 21600"/>
                <a:gd name="T43" fmla="*/ 11180 h 21600"/>
                <a:gd name="T44" fmla="*/ 5414 w 21600"/>
                <a:gd name="T45" fmla="*/ 9922 h 21600"/>
                <a:gd name="T46" fmla="*/ 3590 w 21600"/>
                <a:gd name="T47" fmla="*/ 9712 h 21600"/>
                <a:gd name="T48" fmla="*/ 3029 w 21600"/>
                <a:gd name="T49" fmla="*/ 9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600" h="21600">
                  <a:moveTo>
                    <a:pt x="2749" y="9083"/>
                  </a:moveTo>
                  <a:cubicBezTo>
                    <a:pt x="2959" y="7605"/>
                    <a:pt x="2531" y="3962"/>
                    <a:pt x="4130" y="2148"/>
                  </a:cubicBezTo>
                  <a:cubicBezTo>
                    <a:pt x="5729" y="372"/>
                    <a:pt x="8485" y="0"/>
                    <a:pt x="10743" y="15"/>
                  </a:cubicBezTo>
                  <a:cubicBezTo>
                    <a:pt x="13002" y="36"/>
                    <a:pt x="14601" y="780"/>
                    <a:pt x="15989" y="1839"/>
                  </a:cubicBezTo>
                  <a:cubicBezTo>
                    <a:pt x="17378" y="2898"/>
                    <a:pt x="17280" y="3915"/>
                    <a:pt x="17686" y="5309"/>
                  </a:cubicBezTo>
                  <a:cubicBezTo>
                    <a:pt x="18121" y="6703"/>
                    <a:pt x="18121" y="7720"/>
                    <a:pt x="17897" y="8611"/>
                  </a:cubicBezTo>
                  <a:cubicBezTo>
                    <a:pt x="17672" y="9502"/>
                    <a:pt x="17294" y="9408"/>
                    <a:pt x="16564" y="9764"/>
                  </a:cubicBezTo>
                  <a:cubicBezTo>
                    <a:pt x="15835" y="10121"/>
                    <a:pt x="14923" y="9869"/>
                    <a:pt x="14250" y="10393"/>
                  </a:cubicBezTo>
                  <a:cubicBezTo>
                    <a:pt x="13577" y="10917"/>
                    <a:pt x="13086" y="11735"/>
                    <a:pt x="13198" y="12385"/>
                  </a:cubicBezTo>
                  <a:cubicBezTo>
                    <a:pt x="13310" y="13035"/>
                    <a:pt x="13703" y="13318"/>
                    <a:pt x="14811" y="13643"/>
                  </a:cubicBezTo>
                  <a:cubicBezTo>
                    <a:pt x="15919" y="13968"/>
                    <a:pt x="17609" y="13748"/>
                    <a:pt x="18738" y="14010"/>
                  </a:cubicBezTo>
                  <a:cubicBezTo>
                    <a:pt x="19874" y="14272"/>
                    <a:pt x="19987" y="14314"/>
                    <a:pt x="20520" y="14953"/>
                  </a:cubicBezTo>
                  <a:cubicBezTo>
                    <a:pt x="20996" y="15593"/>
                    <a:pt x="21137" y="16148"/>
                    <a:pt x="21263" y="17207"/>
                  </a:cubicBezTo>
                  <a:cubicBezTo>
                    <a:pt x="21389" y="18266"/>
                    <a:pt x="21600" y="19786"/>
                    <a:pt x="21123" y="20247"/>
                  </a:cubicBezTo>
                  <a:cubicBezTo>
                    <a:pt x="18766" y="21086"/>
                    <a:pt x="13584" y="21600"/>
                    <a:pt x="9481" y="21400"/>
                  </a:cubicBezTo>
                  <a:cubicBezTo>
                    <a:pt x="8738" y="19587"/>
                    <a:pt x="7020" y="17312"/>
                    <a:pt x="5273" y="16159"/>
                  </a:cubicBezTo>
                  <a:cubicBezTo>
                    <a:pt x="3548" y="15006"/>
                    <a:pt x="1767" y="15960"/>
                    <a:pt x="855" y="15635"/>
                  </a:cubicBezTo>
                  <a:cubicBezTo>
                    <a:pt x="0" y="15310"/>
                    <a:pt x="252" y="14922"/>
                    <a:pt x="715" y="14534"/>
                  </a:cubicBezTo>
                  <a:cubicBezTo>
                    <a:pt x="1178" y="14146"/>
                    <a:pt x="2202" y="13978"/>
                    <a:pt x="3352" y="13779"/>
                  </a:cubicBezTo>
                  <a:cubicBezTo>
                    <a:pt x="4502" y="13580"/>
                    <a:pt x="5638" y="13947"/>
                    <a:pt x="6480" y="13538"/>
                  </a:cubicBezTo>
                  <a:cubicBezTo>
                    <a:pt x="7293" y="13129"/>
                    <a:pt x="7349" y="12123"/>
                    <a:pt x="7307" y="11651"/>
                  </a:cubicBezTo>
                  <a:cubicBezTo>
                    <a:pt x="7265" y="11180"/>
                    <a:pt x="6634" y="11525"/>
                    <a:pt x="6255" y="11180"/>
                  </a:cubicBezTo>
                  <a:cubicBezTo>
                    <a:pt x="5876" y="10834"/>
                    <a:pt x="5947" y="10215"/>
                    <a:pt x="5414" y="9922"/>
                  </a:cubicBezTo>
                  <a:cubicBezTo>
                    <a:pt x="4881" y="9628"/>
                    <a:pt x="4067" y="9806"/>
                    <a:pt x="3590" y="9712"/>
                  </a:cubicBezTo>
                  <a:cubicBezTo>
                    <a:pt x="3113" y="9618"/>
                    <a:pt x="3106" y="9497"/>
                    <a:pt x="3029" y="9450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1" fontAlgn="auto" hangingPunct="1">
                <a:defRPr/>
              </a:pPr>
              <a:endParaRPr lang="zh-CN" altLang="en-US" sz="2400" noProof="1">
                <a:cs typeface="+mn-ea"/>
                <a:sym typeface="+mn-lt"/>
              </a:endParaRPr>
            </a:p>
          </p:txBody>
        </p:sp>
      </p:grpSp>
      <p:grpSp>
        <p:nvGrpSpPr>
          <p:cNvPr id="25" name="Group 12"/>
          <p:cNvGrpSpPr/>
          <p:nvPr/>
        </p:nvGrpSpPr>
        <p:grpSpPr bwMode="auto">
          <a:xfrm>
            <a:off x="6827058" y="1508787"/>
            <a:ext cx="1923823" cy="1126788"/>
            <a:chOff x="0" y="0"/>
            <a:chExt cx="9801" cy="6692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2"/>
              </a:gs>
            </a:gsLst>
            <a:lin ang="0" scaled="1"/>
          </a:gradFill>
        </p:grpSpPr>
        <p:sp>
          <p:nvSpPr>
            <p:cNvPr id="45" name="曲线 948"/>
            <p:cNvSpPr/>
            <p:nvPr/>
          </p:nvSpPr>
          <p:spPr bwMode="auto">
            <a:xfrm>
              <a:off x="2263" y="0"/>
              <a:ext cx="5780" cy="6693"/>
            </a:xfrm>
            <a:custGeom>
              <a:avLst/>
              <a:gdLst>
                <a:gd name="T0" fmla="*/ 13513 w 21600"/>
                <a:gd name="T1" fmla="*/ 693 h 21600"/>
                <a:gd name="T2" fmla="*/ 15646 w 21600"/>
                <a:gd name="T3" fmla="*/ 2743 h 21600"/>
                <a:gd name="T4" fmla="*/ 16293 w 21600"/>
                <a:gd name="T5" fmla="*/ 5076 h 21600"/>
                <a:gd name="T6" fmla="*/ 14013 w 21600"/>
                <a:gd name="T7" fmla="*/ 10033 h 21600"/>
                <a:gd name="T8" fmla="*/ 15000 w 21600"/>
                <a:gd name="T9" fmla="*/ 12047 h 21600"/>
                <a:gd name="T10" fmla="*/ 18939 w 21600"/>
                <a:gd name="T11" fmla="*/ 12550 h 21600"/>
                <a:gd name="T12" fmla="*/ 20878 w 21600"/>
                <a:gd name="T13" fmla="*/ 15742 h 21600"/>
                <a:gd name="T14" fmla="*/ 21054 w 21600"/>
                <a:gd name="T15" fmla="*/ 19957 h 21600"/>
                <a:gd name="T16" fmla="*/ 9652 w 21600"/>
                <a:gd name="T17" fmla="*/ 21374 h 21600"/>
                <a:gd name="T18" fmla="*/ 455 w 21600"/>
                <a:gd name="T19" fmla="*/ 19563 h 21600"/>
                <a:gd name="T20" fmla="*/ 2201 w 21600"/>
                <a:gd name="T21" fmla="*/ 13225 h 21600"/>
                <a:gd name="T22" fmla="*/ 6270 w 21600"/>
                <a:gd name="T23" fmla="*/ 12189 h 21600"/>
                <a:gd name="T24" fmla="*/ 7447 w 21600"/>
                <a:gd name="T25" fmla="*/ 10075 h 21600"/>
                <a:gd name="T26" fmla="*/ 5239 w 21600"/>
                <a:gd name="T27" fmla="*/ 4682 h 21600"/>
                <a:gd name="T28" fmla="*/ 8512 w 21600"/>
                <a:gd name="T29" fmla="*/ 603 h 21600"/>
                <a:gd name="T30" fmla="*/ 12963 w 21600"/>
                <a:gd name="T31" fmla="*/ 5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513" y="693"/>
                  </a:moveTo>
                  <a:cubicBezTo>
                    <a:pt x="14488" y="1348"/>
                    <a:pt x="15048" y="1452"/>
                    <a:pt x="15646" y="2743"/>
                  </a:cubicBezTo>
                  <a:cubicBezTo>
                    <a:pt x="16244" y="4034"/>
                    <a:pt x="16241" y="4282"/>
                    <a:pt x="16293" y="5076"/>
                  </a:cubicBezTo>
                  <a:cubicBezTo>
                    <a:pt x="16607" y="8768"/>
                    <a:pt x="14540" y="9197"/>
                    <a:pt x="14013" y="10033"/>
                  </a:cubicBezTo>
                  <a:cubicBezTo>
                    <a:pt x="13983" y="10846"/>
                    <a:pt x="14152" y="11627"/>
                    <a:pt x="15000" y="12047"/>
                  </a:cubicBezTo>
                  <a:cubicBezTo>
                    <a:pt x="15852" y="12466"/>
                    <a:pt x="17732" y="11766"/>
                    <a:pt x="18939" y="12550"/>
                  </a:cubicBezTo>
                  <a:cubicBezTo>
                    <a:pt x="20146" y="13335"/>
                    <a:pt x="20280" y="14170"/>
                    <a:pt x="20878" y="15742"/>
                  </a:cubicBezTo>
                  <a:cubicBezTo>
                    <a:pt x="21476" y="17314"/>
                    <a:pt x="21600" y="19224"/>
                    <a:pt x="21054" y="19957"/>
                  </a:cubicBezTo>
                  <a:cubicBezTo>
                    <a:pt x="17698" y="20802"/>
                    <a:pt x="13826" y="21600"/>
                    <a:pt x="9652" y="21374"/>
                  </a:cubicBezTo>
                  <a:cubicBezTo>
                    <a:pt x="5478" y="21309"/>
                    <a:pt x="1401" y="21306"/>
                    <a:pt x="455" y="19563"/>
                  </a:cubicBezTo>
                  <a:cubicBezTo>
                    <a:pt x="0" y="17398"/>
                    <a:pt x="1278" y="14700"/>
                    <a:pt x="2201" y="13225"/>
                  </a:cubicBezTo>
                  <a:cubicBezTo>
                    <a:pt x="3124" y="11750"/>
                    <a:pt x="5422" y="12308"/>
                    <a:pt x="6270" y="12189"/>
                  </a:cubicBezTo>
                  <a:cubicBezTo>
                    <a:pt x="7119" y="12069"/>
                    <a:pt x="7773" y="11634"/>
                    <a:pt x="7447" y="10075"/>
                  </a:cubicBezTo>
                  <a:cubicBezTo>
                    <a:pt x="6147" y="8565"/>
                    <a:pt x="4854" y="6609"/>
                    <a:pt x="5239" y="4682"/>
                  </a:cubicBezTo>
                  <a:cubicBezTo>
                    <a:pt x="5624" y="2756"/>
                    <a:pt x="6917" y="1368"/>
                    <a:pt x="8512" y="603"/>
                  </a:cubicBezTo>
                  <a:cubicBezTo>
                    <a:pt x="10108" y="0"/>
                    <a:pt x="12186" y="258"/>
                    <a:pt x="12963" y="542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865" b="1" noProof="1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  <p:sp>
          <p:nvSpPr>
            <p:cNvPr id="46" name="曲线 948"/>
            <p:cNvSpPr/>
            <p:nvPr/>
          </p:nvSpPr>
          <p:spPr bwMode="auto">
            <a:xfrm>
              <a:off x="0" y="0"/>
              <a:ext cx="3885" cy="4606"/>
            </a:xfrm>
            <a:custGeom>
              <a:avLst/>
              <a:gdLst>
                <a:gd name="T0" fmla="*/ 13877 w 21600"/>
                <a:gd name="T1" fmla="*/ 647 h 21600"/>
                <a:gd name="T2" fmla="*/ 16040 w 21600"/>
                <a:gd name="T3" fmla="*/ 2715 h 21600"/>
                <a:gd name="T4" fmla="*/ 16690 w 21600"/>
                <a:gd name="T5" fmla="*/ 5069 h 21600"/>
                <a:gd name="T6" fmla="*/ 14383 w 21600"/>
                <a:gd name="T7" fmla="*/ 10068 h 21600"/>
                <a:gd name="T8" fmla="*/ 15495 w 21600"/>
                <a:gd name="T9" fmla="*/ 11986 h 21600"/>
                <a:gd name="T10" fmla="*/ 18725 w 21600"/>
                <a:gd name="T11" fmla="*/ 12460 h 21600"/>
                <a:gd name="T12" fmla="*/ 20932 w 21600"/>
                <a:gd name="T13" fmla="*/ 14790 h 21600"/>
                <a:gd name="T14" fmla="*/ 16796 w 21600"/>
                <a:gd name="T15" fmla="*/ 15475 h 21600"/>
                <a:gd name="T16" fmla="*/ 12020 w 21600"/>
                <a:gd name="T17" fmla="*/ 21529 h 21600"/>
                <a:gd name="T18" fmla="*/ 394 w 21600"/>
                <a:gd name="T19" fmla="*/ 19836 h 21600"/>
                <a:gd name="T20" fmla="*/ 2429 w 21600"/>
                <a:gd name="T21" fmla="*/ 13290 h 21600"/>
                <a:gd name="T22" fmla="*/ 6549 w 21600"/>
                <a:gd name="T23" fmla="*/ 12244 h 21600"/>
                <a:gd name="T24" fmla="*/ 7739 w 21600"/>
                <a:gd name="T25" fmla="*/ 10110 h 21600"/>
                <a:gd name="T26" fmla="*/ 5504 w 21600"/>
                <a:gd name="T27" fmla="*/ 4670 h 21600"/>
                <a:gd name="T28" fmla="*/ 8817 w 21600"/>
                <a:gd name="T29" fmla="*/ 553 h 21600"/>
                <a:gd name="T30" fmla="*/ 13321 w 21600"/>
                <a:gd name="T31" fmla="*/ 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877" y="647"/>
                  </a:moveTo>
                  <a:cubicBezTo>
                    <a:pt x="14867" y="1308"/>
                    <a:pt x="15434" y="1411"/>
                    <a:pt x="16040" y="2715"/>
                  </a:cubicBezTo>
                  <a:cubicBezTo>
                    <a:pt x="16646" y="4018"/>
                    <a:pt x="16640" y="4267"/>
                    <a:pt x="16690" y="5069"/>
                  </a:cubicBezTo>
                  <a:cubicBezTo>
                    <a:pt x="17013" y="8792"/>
                    <a:pt x="14917" y="9229"/>
                    <a:pt x="14383" y="10068"/>
                  </a:cubicBezTo>
                  <a:cubicBezTo>
                    <a:pt x="14355" y="10889"/>
                    <a:pt x="14639" y="11559"/>
                    <a:pt x="15495" y="11986"/>
                  </a:cubicBezTo>
                  <a:cubicBezTo>
                    <a:pt x="16357" y="12408"/>
                    <a:pt x="17902" y="11906"/>
                    <a:pt x="18725" y="12460"/>
                  </a:cubicBezTo>
                  <a:cubicBezTo>
                    <a:pt x="19948" y="13252"/>
                    <a:pt x="20326" y="13205"/>
                    <a:pt x="20932" y="14790"/>
                  </a:cubicBezTo>
                  <a:cubicBezTo>
                    <a:pt x="21600" y="16375"/>
                    <a:pt x="17352" y="14734"/>
                    <a:pt x="16796" y="15475"/>
                  </a:cubicBezTo>
                  <a:cubicBezTo>
                    <a:pt x="13399" y="16328"/>
                    <a:pt x="13365" y="19349"/>
                    <a:pt x="12020" y="21529"/>
                  </a:cubicBezTo>
                  <a:cubicBezTo>
                    <a:pt x="7794" y="21431"/>
                    <a:pt x="1356" y="21600"/>
                    <a:pt x="394" y="19836"/>
                  </a:cubicBezTo>
                  <a:cubicBezTo>
                    <a:pt x="0" y="17651"/>
                    <a:pt x="1495" y="14781"/>
                    <a:pt x="2429" y="13290"/>
                  </a:cubicBezTo>
                  <a:cubicBezTo>
                    <a:pt x="3363" y="11803"/>
                    <a:pt x="5693" y="12366"/>
                    <a:pt x="6549" y="12244"/>
                  </a:cubicBezTo>
                  <a:cubicBezTo>
                    <a:pt x="7405" y="12127"/>
                    <a:pt x="8067" y="11686"/>
                    <a:pt x="7739" y="10110"/>
                  </a:cubicBezTo>
                  <a:cubicBezTo>
                    <a:pt x="6421" y="8591"/>
                    <a:pt x="5115" y="6616"/>
                    <a:pt x="5504" y="4670"/>
                  </a:cubicBezTo>
                  <a:cubicBezTo>
                    <a:pt x="5893" y="2729"/>
                    <a:pt x="7205" y="1327"/>
                    <a:pt x="8817" y="553"/>
                  </a:cubicBezTo>
                  <a:cubicBezTo>
                    <a:pt x="10435" y="0"/>
                    <a:pt x="12537" y="206"/>
                    <a:pt x="13321" y="492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865" b="1" noProof="1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  <p:sp>
          <p:nvSpPr>
            <p:cNvPr id="47" name="曲线 950"/>
            <p:cNvSpPr/>
            <p:nvPr/>
          </p:nvSpPr>
          <p:spPr bwMode="auto">
            <a:xfrm>
              <a:off x="6721" y="290"/>
              <a:ext cx="3080" cy="4121"/>
            </a:xfrm>
            <a:custGeom>
              <a:avLst/>
              <a:gdLst>
                <a:gd name="T0" fmla="*/ 2749 w 21600"/>
                <a:gd name="T1" fmla="*/ 9083 h 21600"/>
                <a:gd name="T2" fmla="*/ 4130 w 21600"/>
                <a:gd name="T3" fmla="*/ 2148 h 21600"/>
                <a:gd name="T4" fmla="*/ 10743 w 21600"/>
                <a:gd name="T5" fmla="*/ 15 h 21600"/>
                <a:gd name="T6" fmla="*/ 15989 w 21600"/>
                <a:gd name="T7" fmla="*/ 1839 h 21600"/>
                <a:gd name="T8" fmla="*/ 17686 w 21600"/>
                <a:gd name="T9" fmla="*/ 5309 h 21600"/>
                <a:gd name="T10" fmla="*/ 17897 w 21600"/>
                <a:gd name="T11" fmla="*/ 8611 h 21600"/>
                <a:gd name="T12" fmla="*/ 16564 w 21600"/>
                <a:gd name="T13" fmla="*/ 9764 h 21600"/>
                <a:gd name="T14" fmla="*/ 14250 w 21600"/>
                <a:gd name="T15" fmla="*/ 10393 h 21600"/>
                <a:gd name="T16" fmla="*/ 13198 w 21600"/>
                <a:gd name="T17" fmla="*/ 12385 h 21600"/>
                <a:gd name="T18" fmla="*/ 14811 w 21600"/>
                <a:gd name="T19" fmla="*/ 13643 h 21600"/>
                <a:gd name="T20" fmla="*/ 18738 w 21600"/>
                <a:gd name="T21" fmla="*/ 14010 h 21600"/>
                <a:gd name="T22" fmla="*/ 20520 w 21600"/>
                <a:gd name="T23" fmla="*/ 14953 h 21600"/>
                <a:gd name="T24" fmla="*/ 21263 w 21600"/>
                <a:gd name="T25" fmla="*/ 17207 h 21600"/>
                <a:gd name="T26" fmla="*/ 21123 w 21600"/>
                <a:gd name="T27" fmla="*/ 20247 h 21600"/>
                <a:gd name="T28" fmla="*/ 9481 w 21600"/>
                <a:gd name="T29" fmla="*/ 21400 h 21600"/>
                <a:gd name="T30" fmla="*/ 5273 w 21600"/>
                <a:gd name="T31" fmla="*/ 16159 h 21600"/>
                <a:gd name="T32" fmla="*/ 855 w 21600"/>
                <a:gd name="T33" fmla="*/ 15635 h 21600"/>
                <a:gd name="T34" fmla="*/ 715 w 21600"/>
                <a:gd name="T35" fmla="*/ 14534 h 21600"/>
                <a:gd name="T36" fmla="*/ 3352 w 21600"/>
                <a:gd name="T37" fmla="*/ 13779 h 21600"/>
                <a:gd name="T38" fmla="*/ 6480 w 21600"/>
                <a:gd name="T39" fmla="*/ 13538 h 21600"/>
                <a:gd name="T40" fmla="*/ 7307 w 21600"/>
                <a:gd name="T41" fmla="*/ 11651 h 21600"/>
                <a:gd name="T42" fmla="*/ 6255 w 21600"/>
                <a:gd name="T43" fmla="*/ 11180 h 21600"/>
                <a:gd name="T44" fmla="*/ 5414 w 21600"/>
                <a:gd name="T45" fmla="*/ 9922 h 21600"/>
                <a:gd name="T46" fmla="*/ 3590 w 21600"/>
                <a:gd name="T47" fmla="*/ 9712 h 21600"/>
                <a:gd name="T48" fmla="*/ 3029 w 21600"/>
                <a:gd name="T49" fmla="*/ 9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600" h="21600">
                  <a:moveTo>
                    <a:pt x="2749" y="9083"/>
                  </a:moveTo>
                  <a:cubicBezTo>
                    <a:pt x="2959" y="7605"/>
                    <a:pt x="2531" y="3962"/>
                    <a:pt x="4130" y="2148"/>
                  </a:cubicBezTo>
                  <a:cubicBezTo>
                    <a:pt x="5729" y="372"/>
                    <a:pt x="8485" y="0"/>
                    <a:pt x="10743" y="15"/>
                  </a:cubicBezTo>
                  <a:cubicBezTo>
                    <a:pt x="13002" y="36"/>
                    <a:pt x="14601" y="780"/>
                    <a:pt x="15989" y="1839"/>
                  </a:cubicBezTo>
                  <a:cubicBezTo>
                    <a:pt x="17378" y="2898"/>
                    <a:pt x="17280" y="3915"/>
                    <a:pt x="17686" y="5309"/>
                  </a:cubicBezTo>
                  <a:cubicBezTo>
                    <a:pt x="18121" y="6703"/>
                    <a:pt x="18121" y="7720"/>
                    <a:pt x="17897" y="8611"/>
                  </a:cubicBezTo>
                  <a:cubicBezTo>
                    <a:pt x="17672" y="9502"/>
                    <a:pt x="17294" y="9408"/>
                    <a:pt x="16564" y="9764"/>
                  </a:cubicBezTo>
                  <a:cubicBezTo>
                    <a:pt x="15835" y="10121"/>
                    <a:pt x="14923" y="9869"/>
                    <a:pt x="14250" y="10393"/>
                  </a:cubicBezTo>
                  <a:cubicBezTo>
                    <a:pt x="13577" y="10917"/>
                    <a:pt x="13086" y="11735"/>
                    <a:pt x="13198" y="12385"/>
                  </a:cubicBezTo>
                  <a:cubicBezTo>
                    <a:pt x="13310" y="13035"/>
                    <a:pt x="13703" y="13318"/>
                    <a:pt x="14811" y="13643"/>
                  </a:cubicBezTo>
                  <a:cubicBezTo>
                    <a:pt x="15919" y="13968"/>
                    <a:pt x="17609" y="13748"/>
                    <a:pt x="18738" y="14010"/>
                  </a:cubicBezTo>
                  <a:cubicBezTo>
                    <a:pt x="19874" y="14272"/>
                    <a:pt x="19987" y="14314"/>
                    <a:pt x="20520" y="14953"/>
                  </a:cubicBezTo>
                  <a:cubicBezTo>
                    <a:pt x="20996" y="15593"/>
                    <a:pt x="21137" y="16148"/>
                    <a:pt x="21263" y="17207"/>
                  </a:cubicBezTo>
                  <a:cubicBezTo>
                    <a:pt x="21389" y="18266"/>
                    <a:pt x="21600" y="19786"/>
                    <a:pt x="21123" y="20247"/>
                  </a:cubicBezTo>
                  <a:cubicBezTo>
                    <a:pt x="18766" y="21086"/>
                    <a:pt x="13584" y="21600"/>
                    <a:pt x="9481" y="21400"/>
                  </a:cubicBezTo>
                  <a:cubicBezTo>
                    <a:pt x="8738" y="19587"/>
                    <a:pt x="7020" y="17312"/>
                    <a:pt x="5273" y="16159"/>
                  </a:cubicBezTo>
                  <a:cubicBezTo>
                    <a:pt x="3548" y="15006"/>
                    <a:pt x="1767" y="15960"/>
                    <a:pt x="855" y="15635"/>
                  </a:cubicBezTo>
                  <a:cubicBezTo>
                    <a:pt x="0" y="15310"/>
                    <a:pt x="252" y="14922"/>
                    <a:pt x="715" y="14534"/>
                  </a:cubicBezTo>
                  <a:cubicBezTo>
                    <a:pt x="1178" y="14146"/>
                    <a:pt x="2202" y="13978"/>
                    <a:pt x="3352" y="13779"/>
                  </a:cubicBezTo>
                  <a:cubicBezTo>
                    <a:pt x="4502" y="13580"/>
                    <a:pt x="5638" y="13947"/>
                    <a:pt x="6480" y="13538"/>
                  </a:cubicBezTo>
                  <a:cubicBezTo>
                    <a:pt x="7293" y="13129"/>
                    <a:pt x="7349" y="12123"/>
                    <a:pt x="7307" y="11651"/>
                  </a:cubicBezTo>
                  <a:cubicBezTo>
                    <a:pt x="7265" y="11180"/>
                    <a:pt x="6634" y="11525"/>
                    <a:pt x="6255" y="11180"/>
                  </a:cubicBezTo>
                  <a:cubicBezTo>
                    <a:pt x="5876" y="10834"/>
                    <a:pt x="5947" y="10215"/>
                    <a:pt x="5414" y="9922"/>
                  </a:cubicBezTo>
                  <a:cubicBezTo>
                    <a:pt x="4881" y="9628"/>
                    <a:pt x="4067" y="9806"/>
                    <a:pt x="3590" y="9712"/>
                  </a:cubicBezTo>
                  <a:cubicBezTo>
                    <a:pt x="3113" y="9618"/>
                    <a:pt x="3106" y="9497"/>
                    <a:pt x="3029" y="9450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1865" b="1" noProof="1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3155951" y="2787652"/>
            <a:ext cx="2148416" cy="334433"/>
          </a:xfrm>
          <a:prstGeom prst="rect">
            <a:avLst/>
          </a:prstGeom>
          <a:gradFill>
            <a:gsLst>
              <a:gs pos="47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lIns="82824" tIns="41411" rIns="82824" bIns="4141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465" b="1" dirty="0">
                <a:solidFill>
                  <a:srgbClr val="F8F8F8"/>
                </a:solidFill>
                <a:latin typeface="+mn-lt"/>
                <a:ea typeface="+mn-ea"/>
                <a:cs typeface="+mn-ea"/>
                <a:sym typeface="+mn-lt"/>
              </a:rPr>
              <a:t>授课教师</a:t>
            </a: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3155951" y="3179233"/>
            <a:ext cx="2150533" cy="1949451"/>
          </a:xfrm>
          <a:prstGeom prst="rect">
            <a:avLst/>
          </a:prstGeom>
          <a:gradFill>
            <a:gsLst>
              <a:gs pos="47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lIns="82824" tIns="41411" rIns="82824" bIns="41411" anchor="ctr"/>
          <a:lstStyle/>
          <a:p>
            <a:pPr eaLnBrk="1" hangingPunct="1">
              <a:lnSpc>
                <a:spcPct val="130000"/>
              </a:lnSpc>
            </a:pPr>
            <a:endParaRPr lang="zh-CN" altLang="en-US" sz="1335">
              <a:cs typeface="+mn-ea"/>
              <a:sym typeface="+mn-lt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6826251" y="2787651"/>
            <a:ext cx="2150533" cy="364067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2"/>
              </a:gs>
            </a:gsLst>
            <a:lin ang="0" scaled="1"/>
          </a:gradFill>
          <a:ln>
            <a:noFill/>
          </a:ln>
        </p:spPr>
        <p:txBody>
          <a:bodyPr lIns="82824" tIns="41411" rIns="82824" bIns="4141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4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课程设计</a:t>
            </a:r>
          </a:p>
        </p:txBody>
      </p:sp>
      <p:sp>
        <p:nvSpPr>
          <p:cNvPr id="51" name="Rectangle 19"/>
          <p:cNvSpPr>
            <a:spLocks noChangeArrowheads="1"/>
          </p:cNvSpPr>
          <p:nvPr/>
        </p:nvSpPr>
        <p:spPr bwMode="auto">
          <a:xfrm>
            <a:off x="6826251" y="3179233"/>
            <a:ext cx="2150533" cy="194945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000">
                <a:schemeClr val="accent2"/>
              </a:gs>
            </a:gsLst>
            <a:lin ang="0" scaled="1"/>
          </a:gradFill>
          <a:ln>
            <a:noFill/>
          </a:ln>
        </p:spPr>
        <p:txBody>
          <a:bodyPr lIns="82824" tIns="41411" rIns="82824" bIns="41411" anchor="ctr"/>
          <a:lstStyle/>
          <a:p>
            <a:pPr eaLnBrk="1" hangingPunct="1">
              <a:lnSpc>
                <a:spcPct val="130000"/>
              </a:lnSpc>
            </a:pPr>
            <a:endParaRPr lang="zh-CN" altLang="en-US" sz="1335">
              <a:cs typeface="+mn-ea"/>
              <a:sym typeface="+mn-lt"/>
            </a:endParaRP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3314701" y="3308351"/>
            <a:ext cx="1869017" cy="133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24" tIns="41411" rIns="82824" bIns="414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 dirty="0">
                <a:solidFill>
                  <a:srgbClr val="F8F8F8"/>
                </a:solidFill>
                <a:latin typeface="+mn-lt"/>
                <a:ea typeface="+mn-ea"/>
                <a:cs typeface="+mn-ea"/>
                <a:sym typeface="+mn-lt"/>
              </a:rPr>
              <a:t>教师作为课程的主体，在授课内容的专业程度上拥有权威性。</a:t>
            </a: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6987117" y="3308351"/>
            <a:ext cx="1869016" cy="133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24" tIns="41411" rIns="82824" bIns="414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课程设计作为制作团队的核心，用镜头语言呈现教学效果上拥有权威性。</a:t>
            </a:r>
          </a:p>
        </p:txBody>
      </p:sp>
      <p:grpSp>
        <p:nvGrpSpPr>
          <p:cNvPr id="54" name="Group 22"/>
          <p:cNvGrpSpPr/>
          <p:nvPr/>
        </p:nvGrpSpPr>
        <p:grpSpPr bwMode="auto">
          <a:xfrm>
            <a:off x="5599564" y="2673524"/>
            <a:ext cx="977547" cy="978547"/>
            <a:chOff x="0" y="0"/>
            <a:chExt cx="1700" cy="1700"/>
          </a:xfrm>
          <a:solidFill>
            <a:schemeClr val="bg1">
              <a:lumMod val="65000"/>
            </a:schemeClr>
          </a:solidFill>
        </p:grpSpPr>
        <p:sp>
          <p:nvSpPr>
            <p:cNvPr id="55" name="Oval 23"/>
            <p:cNvSpPr>
              <a:spLocks noChangeArrowheads="1"/>
            </p:cNvSpPr>
            <p:nvPr/>
          </p:nvSpPr>
          <p:spPr bwMode="auto">
            <a:xfrm>
              <a:off x="0" y="0"/>
              <a:ext cx="1700" cy="1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1" fontAlgn="auto" hangingPunct="1">
                <a:lnSpc>
                  <a:spcPct val="130000"/>
                </a:lnSpc>
                <a:defRPr/>
              </a:pPr>
              <a:endParaRPr lang="zh-CN" altLang="en-US" sz="1335" noProof="1">
                <a:cs typeface="+mn-ea"/>
                <a:sym typeface="+mn-lt"/>
              </a:endParaRPr>
            </a:p>
          </p:txBody>
        </p:sp>
        <p:sp>
          <p:nvSpPr>
            <p:cNvPr id="56" name="WordArt 24"/>
            <p:cNvSpPr>
              <a:spLocks noChangeArrowheads="1" noChangeShapeType="1"/>
            </p:cNvSpPr>
            <p:nvPr/>
          </p:nvSpPr>
          <p:spPr bwMode="auto">
            <a:xfrm>
              <a:off x="215" y="350"/>
              <a:ext cx="1245" cy="950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lang="en-US" altLang="zh-CN" sz="1335" b="1" noProof="1">
                  <a:solidFill>
                    <a:srgbClr val="F8F8F8"/>
                  </a:solidFill>
                  <a:cs typeface="+mn-ea"/>
                  <a:sym typeface="+mn-lt"/>
                </a:rPr>
                <a:t>VS</a:t>
              </a:r>
              <a:endParaRPr lang="zh-CN" altLang="en-US" sz="1335" b="1" noProof="1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7" name="Rectangle 269"/>
          <p:cNvSpPr/>
          <p:nvPr/>
        </p:nvSpPr>
        <p:spPr>
          <a:xfrm>
            <a:off x="1488018" y="5416551"/>
            <a:ext cx="9313333" cy="795867"/>
          </a:xfrm>
          <a:prstGeom prst="rect">
            <a:avLst/>
          </a:prstGeom>
          <a:gradFill>
            <a:gsLst>
              <a:gs pos="47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24" tIns="41411" rIns="82824" bIns="41411" anchor="ctr"/>
          <a:lstStyle/>
          <a:p>
            <a:pPr algn="ctr" eaLnBrk="1" fontAlgn="auto" hangingPunct="1">
              <a:defRPr/>
            </a:pPr>
            <a:endParaRPr lang="en-US" sz="935" noProof="1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063751" y="5626886"/>
            <a:ext cx="7981949" cy="3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411" tIns="20707" rIns="41411" bIns="20707" anchor="ctr">
            <a:spAutoFit/>
          </a:bodyPr>
          <a:lstStyle>
            <a:lvl1pPr defTabSz="739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739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739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739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739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39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实际操作中，在保证直播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录播课程教学效果的前提下，充分尊重教师的专业权威。</a:t>
            </a:r>
            <a:endParaRPr lang="en-US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82140" y="383059"/>
            <a:ext cx="2954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角色定位的理念之争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animBg="1"/>
      <p:bldP spid="50" grpId="0" bldLvl="0" animBg="1"/>
      <p:bldP spid="51" grpId="0" animBg="1"/>
      <p:bldP spid="52" grpId="0" bldLvl="0"/>
      <p:bldP spid="53" grpId="0"/>
      <p:bldP spid="57" grpId="0" animBg="1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7D9C880-045B-4E50-A434-DEAEA5B6A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26"/>
            <a:ext cx="12192000" cy="68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xmlns="" id="{B2BA65CF-9B69-463E-AF8C-3669C2486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21" y="1680088"/>
            <a:ext cx="5291666" cy="29765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137FAD1-5B69-4BCE-8670-F73C85E02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3" y="1706544"/>
            <a:ext cx="5291667" cy="29501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72A74D1-EF92-467C-95AD-D32201035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29" y="91545"/>
            <a:ext cx="523875" cy="714375"/>
          </a:xfrm>
          <a:prstGeom prst="rect">
            <a:avLst/>
          </a:prstGeom>
        </p:spPr>
      </p:pic>
      <p:sp>
        <p:nvSpPr>
          <p:cNvPr id="9" name="TextBox 25">
            <a:extLst>
              <a:ext uri="{FF2B5EF4-FFF2-40B4-BE49-F238E27FC236}">
                <a16:creationId xmlns:a16="http://schemas.microsoft.com/office/drawing/2014/main" xmlns="" id="{9542CBD6-0868-4B3A-903E-F49AA96B8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40" y="154459"/>
            <a:ext cx="2954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试拍后调整拍摄方案</a:t>
            </a:r>
          </a:p>
        </p:txBody>
      </p:sp>
    </p:spTree>
    <p:extLst>
      <p:ext uri="{BB962C8B-B14F-4D97-AF65-F5344CB8AC3E}">
        <p14:creationId xmlns:p14="http://schemas.microsoft.com/office/powerpoint/2010/main" val="7448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004969" y="1841746"/>
            <a:ext cx="2936096" cy="2507184"/>
            <a:chOff x="2321705" y="2270688"/>
            <a:chExt cx="2936096" cy="250718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1705" y="2270688"/>
              <a:ext cx="2936096" cy="2507184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3089528" y="2741103"/>
              <a:ext cx="1302155" cy="13021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6000" sy="106000" algn="ctr" rotWithShape="0">
                <a:schemeClr val="accent3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37076" y="2935863"/>
              <a:ext cx="1007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3"/>
                  </a:solidFill>
                  <a:cs typeface="+mn-ea"/>
                  <a:sym typeface="+mn-lt"/>
                </a:rPr>
                <a:t>01</a:t>
              </a:r>
              <a:endParaRPr lang="zh-CN" altLang="en-US" sz="480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4088613" y="2741395"/>
            <a:ext cx="645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3"/>
                </a:solidFill>
                <a:cs typeface="+mn-ea"/>
                <a:sym typeface="+mn-lt"/>
              </a:rPr>
              <a:t>为什么要让老年教育触“网”</a:t>
            </a:r>
          </a:p>
        </p:txBody>
      </p:sp>
      <p:cxnSp>
        <p:nvCxnSpPr>
          <p:cNvPr id="21" name="直接连接符 20"/>
          <p:cNvCxnSpPr>
            <a:cxnSpLocks/>
          </p:cNvCxnSpPr>
          <p:nvPr/>
        </p:nvCxnSpPr>
        <p:spPr>
          <a:xfrm flipV="1">
            <a:off x="4084531" y="3429000"/>
            <a:ext cx="6109336" cy="2028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电脑萤幕画面&#10;&#10;描述已自动生成">
            <a:extLst>
              <a:ext uri="{FF2B5EF4-FFF2-40B4-BE49-F238E27FC236}">
                <a16:creationId xmlns:a16="http://schemas.microsoft.com/office/drawing/2014/main" xmlns="" id="{BB1DA9B5-E786-4426-BEB0-299FE7927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8" y="1170901"/>
            <a:ext cx="5291666" cy="2645833"/>
          </a:xfrm>
          <a:prstGeom prst="rect">
            <a:avLst/>
          </a:prstGeom>
        </p:spPr>
      </p:pic>
      <p:pic>
        <p:nvPicPr>
          <p:cNvPr id="3" name="图片 2" descr="图片包含 室内, 绿色, 男人, 房间&#10;&#10;描述已自动生成">
            <a:extLst>
              <a:ext uri="{FF2B5EF4-FFF2-40B4-BE49-F238E27FC236}">
                <a16:creationId xmlns:a16="http://schemas.microsoft.com/office/drawing/2014/main" xmlns="" id="{C6E674B3-A071-4EB5-AB77-FDBF0101F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01" y="1170900"/>
            <a:ext cx="5291667" cy="264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B6A9050-3C0E-4E2C-B764-2FC884AA6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2" y="646064"/>
            <a:ext cx="8023070" cy="449870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2CCA368-FE70-416E-A952-E0F7CC7FD36F}"/>
              </a:ext>
            </a:extLst>
          </p:cNvPr>
          <p:cNvGrpSpPr/>
          <p:nvPr/>
        </p:nvGrpSpPr>
        <p:grpSpPr>
          <a:xfrm>
            <a:off x="8196033" y="1199452"/>
            <a:ext cx="3756481" cy="2623879"/>
            <a:chOff x="7393145" y="1333267"/>
            <a:chExt cx="3756481" cy="262387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7C52DCCB-F881-4D65-BC33-82C7098D28D8}"/>
                </a:ext>
              </a:extLst>
            </p:cNvPr>
            <p:cNvGrpSpPr/>
            <p:nvPr/>
          </p:nvGrpSpPr>
          <p:grpSpPr>
            <a:xfrm>
              <a:off x="7393145" y="1333267"/>
              <a:ext cx="3756481" cy="705467"/>
              <a:chOff x="5910033" y="1400175"/>
              <a:chExt cx="3756481" cy="705467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xmlns="" id="{2B753984-8E05-48C7-9840-C81BB9A5D0CB}"/>
                  </a:ext>
                </a:extLst>
              </p:cNvPr>
              <p:cNvGrpSpPr/>
              <p:nvPr/>
            </p:nvGrpSpPr>
            <p:grpSpPr>
              <a:xfrm>
                <a:off x="6249307" y="1508126"/>
                <a:ext cx="3417207" cy="528321"/>
                <a:chOff x="6249307" y="1508126"/>
                <a:chExt cx="3417207" cy="528321"/>
              </a:xfrm>
            </p:grpSpPr>
            <p:sp>
              <p:nvSpPr>
                <p:cNvPr id="24" name="矩形: 圆角 23">
                  <a:extLst>
                    <a:ext uri="{FF2B5EF4-FFF2-40B4-BE49-F238E27FC236}">
                      <a16:creationId xmlns:a16="http://schemas.microsoft.com/office/drawing/2014/main" xmlns="" id="{A1A51E4F-B949-4ADA-8F45-A8C97E791521}"/>
                    </a:ext>
                  </a:extLst>
                </p:cNvPr>
                <p:cNvSpPr/>
                <p:nvPr/>
              </p:nvSpPr>
              <p:spPr>
                <a:xfrm>
                  <a:off x="6249307" y="1508126"/>
                  <a:ext cx="3417207" cy="5283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>
                  <a:outerShdw blurRad="63500" sx="102000" sy="102000" algn="ctr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xmlns="" id="{9CA673E8-F717-4660-868D-CB0CC53D3644}"/>
                    </a:ext>
                  </a:extLst>
                </p:cNvPr>
                <p:cNvSpPr txBox="1"/>
                <p:nvPr/>
              </p:nvSpPr>
              <p:spPr>
                <a:xfrm>
                  <a:off x="6949620" y="1558854"/>
                  <a:ext cx="23286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便携式绿幕</a:t>
                  </a:r>
                </a:p>
              </p:txBody>
            </p: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xmlns="" id="{4B00E59E-2762-42DF-A1D6-1C4B2564FB09}"/>
                  </a:ext>
                </a:extLst>
              </p:cNvPr>
              <p:cNvGrpSpPr/>
              <p:nvPr/>
            </p:nvGrpSpPr>
            <p:grpSpPr>
              <a:xfrm>
                <a:off x="5910033" y="1400175"/>
                <a:ext cx="716967" cy="705467"/>
                <a:chOff x="5952414" y="1426107"/>
                <a:chExt cx="716967" cy="705467"/>
              </a:xfrm>
            </p:grpSpPr>
            <p:sp>
              <p:nvSpPr>
                <p:cNvPr id="22" name="矩形: 圆角 21">
                  <a:extLst>
                    <a:ext uri="{FF2B5EF4-FFF2-40B4-BE49-F238E27FC236}">
                      <a16:creationId xmlns:a16="http://schemas.microsoft.com/office/drawing/2014/main" xmlns="" id="{F9886B1E-0895-4F22-BB44-421EAB46942A}"/>
                    </a:ext>
                  </a:extLst>
                </p:cNvPr>
                <p:cNvSpPr/>
                <p:nvPr/>
              </p:nvSpPr>
              <p:spPr>
                <a:xfrm>
                  <a:off x="5952414" y="1426107"/>
                  <a:ext cx="716967" cy="705467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xmlns="" id="{5282A68D-BC66-4117-B618-FF99DD351E3D}"/>
                    </a:ext>
                  </a:extLst>
                </p:cNvPr>
                <p:cNvSpPr txBox="1"/>
                <p:nvPr/>
              </p:nvSpPr>
              <p:spPr>
                <a:xfrm>
                  <a:off x="6046920" y="1567385"/>
                  <a:ext cx="5568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3DCD8B37-86E7-4577-AD2E-634D5EAF3E1C}"/>
                </a:ext>
              </a:extLst>
            </p:cNvPr>
            <p:cNvGrpSpPr/>
            <p:nvPr/>
          </p:nvGrpSpPr>
          <p:grpSpPr>
            <a:xfrm>
              <a:off x="7393145" y="2292473"/>
              <a:ext cx="3756481" cy="705467"/>
              <a:chOff x="5910033" y="1400175"/>
              <a:chExt cx="3756481" cy="705467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xmlns="" id="{1DBCC693-8B58-4D1A-8ADF-BAD496927C6D}"/>
                  </a:ext>
                </a:extLst>
              </p:cNvPr>
              <p:cNvGrpSpPr/>
              <p:nvPr/>
            </p:nvGrpSpPr>
            <p:grpSpPr>
              <a:xfrm>
                <a:off x="6249307" y="1508126"/>
                <a:ext cx="3417207" cy="528321"/>
                <a:chOff x="6249307" y="1508126"/>
                <a:chExt cx="3417207" cy="528321"/>
              </a:xfrm>
            </p:grpSpPr>
            <p:sp>
              <p:nvSpPr>
                <p:cNvPr id="18" name="矩形: 圆角 17">
                  <a:extLst>
                    <a:ext uri="{FF2B5EF4-FFF2-40B4-BE49-F238E27FC236}">
                      <a16:creationId xmlns:a16="http://schemas.microsoft.com/office/drawing/2014/main" xmlns="" id="{DBD04F9B-A12F-41C9-A68A-0564236E2DBD}"/>
                    </a:ext>
                  </a:extLst>
                </p:cNvPr>
                <p:cNvSpPr/>
                <p:nvPr/>
              </p:nvSpPr>
              <p:spPr>
                <a:xfrm>
                  <a:off x="6249307" y="1508126"/>
                  <a:ext cx="3417207" cy="5283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>
                  <a:outerShdw blurRad="63500" sx="102000" sy="102000" algn="ctr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xmlns="" id="{904B4DB6-61A1-4020-B44F-C545F151F203}"/>
                    </a:ext>
                  </a:extLst>
                </p:cNvPr>
                <p:cNvSpPr txBox="1"/>
                <p:nvPr/>
              </p:nvSpPr>
              <p:spPr>
                <a:xfrm>
                  <a:off x="6949620" y="1558854"/>
                  <a:ext cx="23286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提词器</a:t>
                  </a:r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xmlns="" id="{947F75B0-8F43-40D6-80C8-ED9E5213EE73}"/>
                  </a:ext>
                </a:extLst>
              </p:cNvPr>
              <p:cNvGrpSpPr/>
              <p:nvPr/>
            </p:nvGrpSpPr>
            <p:grpSpPr>
              <a:xfrm>
                <a:off x="5910033" y="1400175"/>
                <a:ext cx="716967" cy="705467"/>
                <a:chOff x="5952414" y="1426107"/>
                <a:chExt cx="716967" cy="705467"/>
              </a:xfrm>
            </p:grpSpPr>
            <p:sp>
              <p:nvSpPr>
                <p:cNvPr id="16" name="矩形: 圆角 15">
                  <a:extLst>
                    <a:ext uri="{FF2B5EF4-FFF2-40B4-BE49-F238E27FC236}">
                      <a16:creationId xmlns:a16="http://schemas.microsoft.com/office/drawing/2014/main" xmlns="" id="{95BC68BB-DE75-49E2-B814-CB917394C664}"/>
                    </a:ext>
                  </a:extLst>
                </p:cNvPr>
                <p:cNvSpPr/>
                <p:nvPr/>
              </p:nvSpPr>
              <p:spPr>
                <a:xfrm>
                  <a:off x="5952414" y="1426107"/>
                  <a:ext cx="716967" cy="705467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xmlns="" id="{5A2009BC-527A-4AE4-8163-3C1D9E6C8E68}"/>
                    </a:ext>
                  </a:extLst>
                </p:cNvPr>
                <p:cNvSpPr txBox="1"/>
                <p:nvPr/>
              </p:nvSpPr>
              <p:spPr>
                <a:xfrm>
                  <a:off x="6046920" y="1567385"/>
                  <a:ext cx="5568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C8E40973-BD43-4F77-B92F-F344242CEF37}"/>
                </a:ext>
              </a:extLst>
            </p:cNvPr>
            <p:cNvGrpSpPr/>
            <p:nvPr/>
          </p:nvGrpSpPr>
          <p:grpSpPr>
            <a:xfrm>
              <a:off x="7393145" y="3251679"/>
              <a:ext cx="3756481" cy="705467"/>
              <a:chOff x="5910033" y="1400175"/>
              <a:chExt cx="3756481" cy="705467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xmlns="" id="{876BFC0E-51AE-4BA7-950F-1312AA13C861}"/>
                  </a:ext>
                </a:extLst>
              </p:cNvPr>
              <p:cNvGrpSpPr/>
              <p:nvPr/>
            </p:nvGrpSpPr>
            <p:grpSpPr>
              <a:xfrm>
                <a:off x="6249307" y="1508126"/>
                <a:ext cx="3417207" cy="528321"/>
                <a:chOff x="6249307" y="1508126"/>
                <a:chExt cx="3417207" cy="528321"/>
              </a:xfrm>
            </p:grpSpPr>
            <p:sp>
              <p:nvSpPr>
                <p:cNvPr id="12" name="矩形: 圆角 11">
                  <a:extLst>
                    <a:ext uri="{FF2B5EF4-FFF2-40B4-BE49-F238E27FC236}">
                      <a16:creationId xmlns:a16="http://schemas.microsoft.com/office/drawing/2014/main" xmlns="" id="{3EB05F86-9517-403B-8910-2DCA9F4A5A26}"/>
                    </a:ext>
                  </a:extLst>
                </p:cNvPr>
                <p:cNvSpPr/>
                <p:nvPr/>
              </p:nvSpPr>
              <p:spPr>
                <a:xfrm>
                  <a:off x="6249307" y="1508126"/>
                  <a:ext cx="3417207" cy="5283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>
                  <a:outerShdw blurRad="63500" sx="102000" sy="102000" algn="ctr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xmlns="" id="{D178C6F4-40DA-4213-A30E-0AF945EDAB82}"/>
                    </a:ext>
                  </a:extLst>
                </p:cNvPr>
                <p:cNvSpPr txBox="1"/>
                <p:nvPr/>
              </p:nvSpPr>
              <p:spPr>
                <a:xfrm>
                  <a:off x="6949620" y="1564418"/>
                  <a:ext cx="23286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补光灯</a:t>
                  </a:r>
                </a:p>
              </p:txBody>
            </p:sp>
          </p:grp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xmlns="" id="{B3F81A9E-C5C0-4006-85F9-BD6E11438F2C}"/>
                  </a:ext>
                </a:extLst>
              </p:cNvPr>
              <p:cNvGrpSpPr/>
              <p:nvPr/>
            </p:nvGrpSpPr>
            <p:grpSpPr>
              <a:xfrm>
                <a:off x="5910033" y="1400175"/>
                <a:ext cx="716967" cy="705467"/>
                <a:chOff x="5952414" y="1426107"/>
                <a:chExt cx="716967" cy="705467"/>
              </a:xfrm>
            </p:grpSpPr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xmlns="" id="{A65C2481-6F25-4F42-B42D-F6861F3CBE78}"/>
                    </a:ext>
                  </a:extLst>
                </p:cNvPr>
                <p:cNvSpPr/>
                <p:nvPr/>
              </p:nvSpPr>
              <p:spPr>
                <a:xfrm>
                  <a:off x="5952414" y="1426107"/>
                  <a:ext cx="716967" cy="705467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xmlns="" id="{CEE742DE-7DA1-45F6-8984-BE545803CDFA}"/>
                    </a:ext>
                  </a:extLst>
                </p:cNvPr>
                <p:cNvSpPr txBox="1"/>
                <p:nvPr/>
              </p:nvSpPr>
              <p:spPr>
                <a:xfrm>
                  <a:off x="6046920" y="1567385"/>
                  <a:ext cx="5568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179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84" y="968598"/>
            <a:ext cx="6029325" cy="405765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AC2F057D-1529-4061-A49C-61AF7DFFB31C}"/>
              </a:ext>
            </a:extLst>
          </p:cNvPr>
          <p:cNvGrpSpPr/>
          <p:nvPr/>
        </p:nvGrpSpPr>
        <p:grpSpPr>
          <a:xfrm>
            <a:off x="7393145" y="1333267"/>
            <a:ext cx="3756481" cy="2623879"/>
            <a:chOff x="7393145" y="1333267"/>
            <a:chExt cx="3756481" cy="262387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329C6BAF-01D6-4542-87D6-54D9A1EC63B7}"/>
                </a:ext>
              </a:extLst>
            </p:cNvPr>
            <p:cNvGrpSpPr/>
            <p:nvPr/>
          </p:nvGrpSpPr>
          <p:grpSpPr>
            <a:xfrm>
              <a:off x="7393145" y="1333267"/>
              <a:ext cx="3756481" cy="705467"/>
              <a:chOff x="5910033" y="1400175"/>
              <a:chExt cx="3756481" cy="705467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xmlns="" id="{02511108-E463-4BA5-8895-ECC8358BB0CC}"/>
                  </a:ext>
                </a:extLst>
              </p:cNvPr>
              <p:cNvGrpSpPr/>
              <p:nvPr/>
            </p:nvGrpSpPr>
            <p:grpSpPr>
              <a:xfrm>
                <a:off x="6249307" y="1508126"/>
                <a:ext cx="3417207" cy="528321"/>
                <a:chOff x="6249307" y="1508126"/>
                <a:chExt cx="3417207" cy="528321"/>
              </a:xfrm>
            </p:grpSpPr>
            <p:sp>
              <p:nvSpPr>
                <p:cNvPr id="8" name="矩形: 圆角 7">
                  <a:extLst>
                    <a:ext uri="{FF2B5EF4-FFF2-40B4-BE49-F238E27FC236}">
                      <a16:creationId xmlns:a16="http://schemas.microsoft.com/office/drawing/2014/main" xmlns="" id="{0158264E-8B67-4910-85DB-F6BDAA0826AC}"/>
                    </a:ext>
                  </a:extLst>
                </p:cNvPr>
                <p:cNvSpPr/>
                <p:nvPr/>
              </p:nvSpPr>
              <p:spPr>
                <a:xfrm>
                  <a:off x="6249307" y="1508126"/>
                  <a:ext cx="3417207" cy="5283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>
                  <a:outerShdw blurRad="63500" sx="102000" sy="102000" algn="ctr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xmlns="" id="{2AE69D39-4D6D-4D03-82BC-4246E56F0288}"/>
                    </a:ext>
                  </a:extLst>
                </p:cNvPr>
                <p:cNvSpPr txBox="1"/>
                <p:nvPr/>
              </p:nvSpPr>
              <p:spPr>
                <a:xfrm>
                  <a:off x="6949620" y="1558854"/>
                  <a:ext cx="23286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口罩？？？</a:t>
                  </a:r>
                </a:p>
              </p:txBody>
            </p:sp>
          </p:grpSp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xmlns="" id="{5D6B2D52-1C00-4F4F-B702-CF0EB60304A1}"/>
                  </a:ext>
                </a:extLst>
              </p:cNvPr>
              <p:cNvGrpSpPr/>
              <p:nvPr/>
            </p:nvGrpSpPr>
            <p:grpSpPr>
              <a:xfrm>
                <a:off x="5910033" y="1400175"/>
                <a:ext cx="716967" cy="705467"/>
                <a:chOff x="5952414" y="1426107"/>
                <a:chExt cx="716967" cy="705467"/>
              </a:xfrm>
            </p:grpSpPr>
            <p:sp>
              <p:nvSpPr>
                <p:cNvPr id="6" name="矩形: 圆角 5">
                  <a:extLst>
                    <a:ext uri="{FF2B5EF4-FFF2-40B4-BE49-F238E27FC236}">
                      <a16:creationId xmlns:a16="http://schemas.microsoft.com/office/drawing/2014/main" xmlns="" id="{0170EB5F-251E-4B6A-A6BF-07F74C5B1D92}"/>
                    </a:ext>
                  </a:extLst>
                </p:cNvPr>
                <p:cNvSpPr/>
                <p:nvPr/>
              </p:nvSpPr>
              <p:spPr>
                <a:xfrm>
                  <a:off x="5952414" y="1426107"/>
                  <a:ext cx="716967" cy="705467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xmlns="" id="{4E61DAA8-2105-4855-8DEF-121A66FC9A53}"/>
                    </a:ext>
                  </a:extLst>
                </p:cNvPr>
                <p:cNvSpPr txBox="1"/>
                <p:nvPr/>
              </p:nvSpPr>
              <p:spPr>
                <a:xfrm>
                  <a:off x="6046920" y="1567385"/>
                  <a:ext cx="5568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E7904275-F2EF-4618-A87F-FF1403330F95}"/>
                </a:ext>
              </a:extLst>
            </p:cNvPr>
            <p:cNvGrpSpPr/>
            <p:nvPr/>
          </p:nvGrpSpPr>
          <p:grpSpPr>
            <a:xfrm>
              <a:off x="7393145" y="2292473"/>
              <a:ext cx="3756481" cy="705467"/>
              <a:chOff x="5910033" y="1400175"/>
              <a:chExt cx="3756481" cy="705467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xmlns="" id="{3097C2AC-C27C-44D0-BA4D-A149A47740FF}"/>
                  </a:ext>
                </a:extLst>
              </p:cNvPr>
              <p:cNvGrpSpPr/>
              <p:nvPr/>
            </p:nvGrpSpPr>
            <p:grpSpPr>
              <a:xfrm>
                <a:off x="6249307" y="1508126"/>
                <a:ext cx="3417207" cy="528321"/>
                <a:chOff x="6249307" y="1508126"/>
                <a:chExt cx="3417207" cy="528321"/>
              </a:xfrm>
            </p:grpSpPr>
            <p:sp>
              <p:nvSpPr>
                <p:cNvPr id="15" name="矩形: 圆角 14">
                  <a:extLst>
                    <a:ext uri="{FF2B5EF4-FFF2-40B4-BE49-F238E27FC236}">
                      <a16:creationId xmlns:a16="http://schemas.microsoft.com/office/drawing/2014/main" xmlns="" id="{9BB52C0E-EF58-4FE1-A354-27C1D23E9995}"/>
                    </a:ext>
                  </a:extLst>
                </p:cNvPr>
                <p:cNvSpPr/>
                <p:nvPr/>
              </p:nvSpPr>
              <p:spPr>
                <a:xfrm>
                  <a:off x="6249307" y="1508126"/>
                  <a:ext cx="3417207" cy="5283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>
                  <a:outerShdw blurRad="63500" sx="102000" sy="102000" algn="ctr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xmlns="" id="{6FEF5939-D9C9-4B9E-B4CA-7112F3DD5963}"/>
                    </a:ext>
                  </a:extLst>
                </p:cNvPr>
                <p:cNvSpPr txBox="1"/>
                <p:nvPr/>
              </p:nvSpPr>
              <p:spPr>
                <a:xfrm>
                  <a:off x="6949620" y="1558854"/>
                  <a:ext cx="23286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手机自己怎么看？</a:t>
                  </a:r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xmlns="" id="{EC4D1AC9-B4A3-4F79-AF0A-72BC82AF4DBB}"/>
                  </a:ext>
                </a:extLst>
              </p:cNvPr>
              <p:cNvGrpSpPr/>
              <p:nvPr/>
            </p:nvGrpSpPr>
            <p:grpSpPr>
              <a:xfrm>
                <a:off x="5910033" y="1400175"/>
                <a:ext cx="716967" cy="705467"/>
                <a:chOff x="5952414" y="1426107"/>
                <a:chExt cx="716967" cy="705467"/>
              </a:xfrm>
            </p:grpSpPr>
            <p:sp>
              <p:nvSpPr>
                <p:cNvPr id="13" name="矩形: 圆角 12">
                  <a:extLst>
                    <a:ext uri="{FF2B5EF4-FFF2-40B4-BE49-F238E27FC236}">
                      <a16:creationId xmlns:a16="http://schemas.microsoft.com/office/drawing/2014/main" xmlns="" id="{EA23B729-03C7-4C5A-BC55-9AC433BE74E6}"/>
                    </a:ext>
                  </a:extLst>
                </p:cNvPr>
                <p:cNvSpPr/>
                <p:nvPr/>
              </p:nvSpPr>
              <p:spPr>
                <a:xfrm>
                  <a:off x="5952414" y="1426107"/>
                  <a:ext cx="716967" cy="705467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xmlns="" id="{9DAEABC1-0BC7-4A82-B9E3-3664F2F52447}"/>
                    </a:ext>
                  </a:extLst>
                </p:cNvPr>
                <p:cNvSpPr txBox="1"/>
                <p:nvPr/>
              </p:nvSpPr>
              <p:spPr>
                <a:xfrm>
                  <a:off x="6046920" y="1567385"/>
                  <a:ext cx="5568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0FDD358C-AB9A-4EE7-B396-C9E6D38167B0}"/>
                </a:ext>
              </a:extLst>
            </p:cNvPr>
            <p:cNvGrpSpPr/>
            <p:nvPr/>
          </p:nvGrpSpPr>
          <p:grpSpPr>
            <a:xfrm>
              <a:off x="7393145" y="3251679"/>
              <a:ext cx="3756481" cy="705467"/>
              <a:chOff x="5910033" y="1400175"/>
              <a:chExt cx="3756481" cy="705467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xmlns="" id="{4EB0D4C0-A549-40F2-AE5D-4E5A738ED31A}"/>
                  </a:ext>
                </a:extLst>
              </p:cNvPr>
              <p:cNvGrpSpPr/>
              <p:nvPr/>
            </p:nvGrpSpPr>
            <p:grpSpPr>
              <a:xfrm>
                <a:off x="6249307" y="1508126"/>
                <a:ext cx="3417207" cy="528321"/>
                <a:chOff x="6249307" y="1508126"/>
                <a:chExt cx="3417207" cy="528321"/>
              </a:xfrm>
            </p:grpSpPr>
            <p:sp>
              <p:nvSpPr>
                <p:cNvPr id="22" name="矩形: 圆角 21">
                  <a:extLst>
                    <a:ext uri="{FF2B5EF4-FFF2-40B4-BE49-F238E27FC236}">
                      <a16:creationId xmlns:a16="http://schemas.microsoft.com/office/drawing/2014/main" xmlns="" id="{5037F755-E38F-4A71-936A-85F1271F55B0}"/>
                    </a:ext>
                  </a:extLst>
                </p:cNvPr>
                <p:cNvSpPr/>
                <p:nvPr/>
              </p:nvSpPr>
              <p:spPr>
                <a:xfrm>
                  <a:off x="6249307" y="1508126"/>
                  <a:ext cx="3417207" cy="52832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>
                  <a:outerShdw blurRad="63500" sx="102000" sy="102000" algn="ctr" rotWithShape="0">
                    <a:schemeClr val="accent3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xmlns="" id="{71796668-7309-49BD-8C10-07671BB1158D}"/>
                    </a:ext>
                  </a:extLst>
                </p:cNvPr>
                <p:cNvSpPr txBox="1"/>
                <p:nvPr/>
              </p:nvSpPr>
              <p:spPr>
                <a:xfrm>
                  <a:off x="6949620" y="1564418"/>
                  <a:ext cx="23286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补光灯买的不错</a:t>
                  </a:r>
                </a:p>
              </p:txBody>
            </p: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xmlns="" id="{97BF2E8E-B614-4559-AA20-686D7E6716AC}"/>
                  </a:ext>
                </a:extLst>
              </p:cNvPr>
              <p:cNvGrpSpPr/>
              <p:nvPr/>
            </p:nvGrpSpPr>
            <p:grpSpPr>
              <a:xfrm>
                <a:off x="5910033" y="1400175"/>
                <a:ext cx="716967" cy="705467"/>
                <a:chOff x="5952414" y="1426107"/>
                <a:chExt cx="716967" cy="705467"/>
              </a:xfrm>
            </p:grpSpPr>
            <p:sp>
              <p:nvSpPr>
                <p:cNvPr id="20" name="矩形: 圆角 19">
                  <a:extLst>
                    <a:ext uri="{FF2B5EF4-FFF2-40B4-BE49-F238E27FC236}">
                      <a16:creationId xmlns:a16="http://schemas.microsoft.com/office/drawing/2014/main" xmlns="" id="{4F4BF61F-6C98-4751-AB52-6CBF65888689}"/>
                    </a:ext>
                  </a:extLst>
                </p:cNvPr>
                <p:cNvSpPr/>
                <p:nvPr/>
              </p:nvSpPr>
              <p:spPr>
                <a:xfrm>
                  <a:off x="5952414" y="1426107"/>
                  <a:ext cx="716967" cy="705467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4700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xmlns="" id="{B2B835D5-8193-4ABE-AE18-907B4EE538E5}"/>
                    </a:ext>
                  </a:extLst>
                </p:cNvPr>
                <p:cNvSpPr txBox="1"/>
                <p:nvPr/>
              </p:nvSpPr>
              <p:spPr>
                <a:xfrm>
                  <a:off x="6046920" y="1567385"/>
                  <a:ext cx="5568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45AB51C4-1333-4884-98C8-87CA88E63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29" y="91545"/>
            <a:ext cx="523875" cy="714375"/>
          </a:xfrm>
          <a:prstGeom prst="rect">
            <a:avLst/>
          </a:prstGeom>
        </p:spPr>
      </p:pic>
      <p:sp>
        <p:nvSpPr>
          <p:cNvPr id="28" name="TextBox 25">
            <a:extLst>
              <a:ext uri="{FF2B5EF4-FFF2-40B4-BE49-F238E27FC236}">
                <a16:creationId xmlns:a16="http://schemas.microsoft.com/office/drawing/2014/main" xmlns="" id="{B5000F0D-C22B-44F4-BCC0-792D27F6F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40" y="154459"/>
            <a:ext cx="264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十分到位的新闻照</a:t>
            </a:r>
          </a:p>
        </p:txBody>
      </p:sp>
    </p:spTree>
    <p:extLst>
      <p:ext uri="{BB962C8B-B14F-4D97-AF65-F5344CB8AC3E}">
        <p14:creationId xmlns:p14="http://schemas.microsoft.com/office/powerpoint/2010/main" val="172015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59" y="120423"/>
            <a:ext cx="4693829" cy="32509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39" y="241655"/>
            <a:ext cx="4559059" cy="28114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5503" y="3174307"/>
            <a:ext cx="10997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叶文宪</a:t>
            </a:r>
            <a:r>
              <a:rPr lang="zh-CN" altLang="en-US" dirty="0"/>
              <a:t>教授开设的《中国古代史》线上教学课。在新冠疫情新常态下，这种以班级为单位、有规定直播时间、且能回看复习的线上教学模式，我觉得比较好；尤其是主讲后的提问环节，学员问题提的好，老师回答更精彩，值得点赞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从</a:t>
            </a:r>
            <a:r>
              <a:rPr lang="zh-CN" altLang="en-US" dirty="0"/>
              <a:t>一个学员角度看，也有一个建议，就是主讲教师的画面太小，板书界面可以缩小些，排列也可以灵活些；同时，主讲教师能否像平时上课那样，可以站着踱上几步，配合内容有一些肢体动作（如图6那样）？否则，仅仅看着大头像有点枯燥……</a:t>
            </a:r>
          </a:p>
        </p:txBody>
      </p:sp>
    </p:spTree>
    <p:extLst>
      <p:ext uri="{BB962C8B-B14F-4D97-AF65-F5344CB8AC3E}">
        <p14:creationId xmlns:p14="http://schemas.microsoft.com/office/powerpoint/2010/main" val="122232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cut/>
      </p:transition>
    </mc:Choice>
    <mc:Fallback>
      <p:transition spd="slow" advTm="3000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图片 2" descr="人们在房间里&#10;&#10;描述已自动生成">
            <a:extLst>
              <a:ext uri="{FF2B5EF4-FFF2-40B4-BE49-F238E27FC236}">
                <a16:creationId xmlns:a16="http://schemas.microsoft.com/office/drawing/2014/main" xmlns="" id="{2A2903C3-7619-491D-AFA9-85031A4EB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1" r="1" b="11998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99D2C73-08B0-4F6B-A8E9-4651E6BDBE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68DB88C-7EF2-487C-85D1-848F61F13E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图片包含 室内, 人, 天花板, 站&#10;&#10;描述已自动生成">
            <a:extLst>
              <a:ext uri="{FF2B5EF4-FFF2-40B4-BE49-F238E27FC236}">
                <a16:creationId xmlns:a16="http://schemas.microsoft.com/office/drawing/2014/main" xmlns="" id="{AC655A48-0E05-4DD3-807C-67C71F23B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r="21835" b="-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图片 4" descr="图片包含 室内, 天花板, 人, 桌子&#10;&#10;描述已自动生成">
            <a:extLst>
              <a:ext uri="{FF2B5EF4-FFF2-40B4-BE49-F238E27FC236}">
                <a16:creationId xmlns:a16="http://schemas.microsoft.com/office/drawing/2014/main" xmlns="" id="{F0CAC33F-7C25-487D-AD65-BC80DF5B5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9" r="12803" b="2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16905" y="2207506"/>
            <a:ext cx="2936096" cy="2507184"/>
            <a:chOff x="2321705" y="2270688"/>
            <a:chExt cx="2936096" cy="250718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1705" y="2270688"/>
              <a:ext cx="2936096" cy="2507184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3089528" y="2741103"/>
              <a:ext cx="1302155" cy="13021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6000" sy="106000" algn="ctr" rotWithShape="0">
                <a:schemeClr val="accent3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37076" y="2935863"/>
              <a:ext cx="1007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3"/>
                  </a:solidFill>
                  <a:cs typeface="+mn-ea"/>
                  <a:sym typeface="+mn-lt"/>
                </a:rPr>
                <a:t>04</a:t>
              </a:r>
              <a:endParaRPr lang="zh-CN" altLang="en-US" sz="480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5362998" y="2554477"/>
            <a:ext cx="521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3"/>
                </a:solidFill>
                <a:cs typeface="+mn-ea"/>
                <a:sym typeface="+mn-lt"/>
              </a:rPr>
              <a:t>常用的设备及应用</a:t>
            </a:r>
          </a:p>
        </p:txBody>
      </p:sp>
      <p:cxnSp>
        <p:nvCxnSpPr>
          <p:cNvPr id="21" name="直接连接符 20"/>
          <p:cNvCxnSpPr>
            <a:cxnSpLocks/>
          </p:cNvCxnSpPr>
          <p:nvPr/>
        </p:nvCxnSpPr>
        <p:spPr>
          <a:xfrm>
            <a:off x="5362998" y="3262363"/>
            <a:ext cx="422705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黑色的照相机&#10;&#10;描述已自动生成">
            <a:extLst>
              <a:ext uri="{FF2B5EF4-FFF2-40B4-BE49-F238E27FC236}">
                <a16:creationId xmlns:a16="http://schemas.microsoft.com/office/drawing/2014/main" xmlns="" id="{C5FE7E3B-694E-49C6-AB22-3557888D4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2228954"/>
            <a:ext cx="2560320" cy="2393945"/>
          </a:xfrm>
          <a:prstGeom prst="rect">
            <a:avLst/>
          </a:prstGeom>
        </p:spPr>
      </p:pic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xmlns="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6D534AC-E31C-431C-96C2-67EE495DC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631" y="2248358"/>
            <a:ext cx="2560320" cy="2355137"/>
          </a:xfrm>
          <a:prstGeom prst="rect">
            <a:avLst/>
          </a:prstGeom>
        </p:spPr>
      </p:pic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xmlns="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黑色的照相机&#10;&#10;描述已自动生成">
            <a:extLst>
              <a:ext uri="{FF2B5EF4-FFF2-40B4-BE49-F238E27FC236}">
                <a16:creationId xmlns:a16="http://schemas.microsoft.com/office/drawing/2014/main" xmlns="" id="{E5FEEDA8-D8DF-4A69-BD33-5B653C2AB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26" y="2523414"/>
            <a:ext cx="2560320" cy="1805025"/>
          </a:xfrm>
          <a:prstGeom prst="rect">
            <a:avLst/>
          </a:prstGeom>
        </p:spPr>
      </p:pic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xmlns="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F4B56C9-5166-4499-96AB-F9AC76C92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662" y="2593823"/>
            <a:ext cx="2560320" cy="1664208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0798218F-E2C9-40C9-9CF8-0C2ED985F79C}"/>
              </a:ext>
            </a:extLst>
          </p:cNvPr>
          <p:cNvGrpSpPr/>
          <p:nvPr/>
        </p:nvGrpSpPr>
        <p:grpSpPr bwMode="auto">
          <a:xfrm>
            <a:off x="1207712" y="650768"/>
            <a:ext cx="2002367" cy="895351"/>
            <a:chOff x="465719" y="1295954"/>
            <a:chExt cx="1658494" cy="740511"/>
          </a:xfrm>
        </p:grpSpPr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xmlns="" id="{3415A9F4-B1C6-4EE1-BDDB-9F81C9578D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5719" y="1295954"/>
              <a:ext cx="1658494" cy="740511"/>
            </a:xfrm>
            <a:custGeom>
              <a:avLst/>
              <a:gdLst>
                <a:gd name="T0" fmla="*/ 260531822 w 7875"/>
                <a:gd name="T1" fmla="*/ 76882102 h 3594"/>
                <a:gd name="T2" fmla="*/ 349238401 w 7875"/>
                <a:gd name="T3" fmla="*/ 0 h 3594"/>
                <a:gd name="T4" fmla="*/ 87331766 w 7875"/>
                <a:gd name="T5" fmla="*/ 0 h 3594"/>
                <a:gd name="T6" fmla="*/ 0 w 7875"/>
                <a:gd name="T7" fmla="*/ 76882102 h 3594"/>
                <a:gd name="T8" fmla="*/ 87331766 w 7875"/>
                <a:gd name="T9" fmla="*/ 152533110 h 3594"/>
                <a:gd name="T10" fmla="*/ 349238401 w 7875"/>
                <a:gd name="T11" fmla="*/ 152533110 h 3594"/>
                <a:gd name="T12" fmla="*/ 260531822 w 7875"/>
                <a:gd name="T13" fmla="*/ 76882102 h 35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gradFill>
              <a:gsLst>
                <a:gs pos="4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xmlns="" id="{E33DCF27-374D-4453-A190-72C9CB04C0E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089592" y="1430439"/>
              <a:ext cx="458072" cy="416658"/>
            </a:xfrm>
            <a:custGeom>
              <a:avLst/>
              <a:gdLst>
                <a:gd name="T0" fmla="*/ 2147483647 w 67"/>
                <a:gd name="T1" fmla="*/ 96449383 h 60"/>
                <a:gd name="T2" fmla="*/ 2147483647 w 67"/>
                <a:gd name="T3" fmla="*/ 0 h 60"/>
                <a:gd name="T4" fmla="*/ 2147483647 w 67"/>
                <a:gd name="T5" fmla="*/ 0 h 60"/>
                <a:gd name="T6" fmla="*/ 2056695422 w 67"/>
                <a:gd name="T7" fmla="*/ 96449383 h 60"/>
                <a:gd name="T8" fmla="*/ 2056695422 w 67"/>
                <a:gd name="T9" fmla="*/ 241119985 h 60"/>
                <a:gd name="T10" fmla="*/ 2147483647 w 67"/>
                <a:gd name="T11" fmla="*/ 675124846 h 60"/>
                <a:gd name="T12" fmla="*/ 2147483647 w 67"/>
                <a:gd name="T13" fmla="*/ 96449383 h 60"/>
                <a:gd name="T14" fmla="*/ 2147483647 w 67"/>
                <a:gd name="T15" fmla="*/ 1494920294 h 60"/>
                <a:gd name="T16" fmla="*/ 1682751421 w 67"/>
                <a:gd name="T17" fmla="*/ 96449383 h 60"/>
                <a:gd name="T18" fmla="*/ 1449038985 w 67"/>
                <a:gd name="T19" fmla="*/ 96449383 h 60"/>
                <a:gd name="T20" fmla="*/ 93487709 w 67"/>
                <a:gd name="T21" fmla="*/ 1494920294 h 60"/>
                <a:gd name="T22" fmla="*/ 93487709 w 67"/>
                <a:gd name="T23" fmla="*/ 1736040279 h 60"/>
                <a:gd name="T24" fmla="*/ 186975419 w 67"/>
                <a:gd name="T25" fmla="*/ 1784261498 h 60"/>
                <a:gd name="T26" fmla="*/ 327200146 w 67"/>
                <a:gd name="T27" fmla="*/ 1736040279 h 60"/>
                <a:gd name="T28" fmla="*/ 1589263712 w 67"/>
                <a:gd name="T29" fmla="*/ 434011806 h 60"/>
                <a:gd name="T30" fmla="*/ 2147483647 w 67"/>
                <a:gd name="T31" fmla="*/ 1736040279 h 60"/>
                <a:gd name="T32" fmla="*/ 2147483647 w 67"/>
                <a:gd name="T33" fmla="*/ 1736040279 h 60"/>
                <a:gd name="T34" fmla="*/ 2147483647 w 67"/>
                <a:gd name="T35" fmla="*/ 1494920294 h 60"/>
                <a:gd name="T36" fmla="*/ 420687855 w 67"/>
                <a:gd name="T37" fmla="*/ 1784261498 h 60"/>
                <a:gd name="T38" fmla="*/ 420687855 w 67"/>
                <a:gd name="T39" fmla="*/ 2147483647 h 60"/>
                <a:gd name="T40" fmla="*/ 607663274 w 67"/>
                <a:gd name="T41" fmla="*/ 2147483647 h 60"/>
                <a:gd name="T42" fmla="*/ 1308807421 w 67"/>
                <a:gd name="T43" fmla="*/ 2147483647 h 60"/>
                <a:gd name="T44" fmla="*/ 1308807421 w 67"/>
                <a:gd name="T45" fmla="*/ 2025381482 h 60"/>
                <a:gd name="T46" fmla="*/ 1355551275 w 67"/>
                <a:gd name="T47" fmla="*/ 1977153319 h 60"/>
                <a:gd name="T48" fmla="*/ 1776239131 w 67"/>
                <a:gd name="T49" fmla="*/ 1977153319 h 60"/>
                <a:gd name="T50" fmla="*/ 1822982985 w 67"/>
                <a:gd name="T51" fmla="*/ 2025381482 h 60"/>
                <a:gd name="T52" fmla="*/ 1822982985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1832482717 h 60"/>
                <a:gd name="T60" fmla="*/ 1589263712 w 67"/>
                <a:gd name="T61" fmla="*/ 626903627 h 60"/>
                <a:gd name="T62" fmla="*/ 420687855 w 67"/>
                <a:gd name="T63" fmla="*/ 1784261498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3" name="TextBox 39">
            <a:extLst>
              <a:ext uri="{FF2B5EF4-FFF2-40B4-BE49-F238E27FC236}">
                <a16:creationId xmlns:a16="http://schemas.microsoft.com/office/drawing/2014/main" xmlns="" id="{301D91B1-B877-4BF9-8C0B-68D37612C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862" y="860318"/>
            <a:ext cx="7804149" cy="39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7" tIns="52153" rIns="104307" bIns="5215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不是说设备越高级，越多就越好。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xmlns="" id="{C7344C80-759E-40FC-B017-E3D2191EE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045" y="540701"/>
            <a:ext cx="3217333" cy="35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19" tIns="34509" rIns="69019" bIns="345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65" b="1" dirty="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根据需求和能力选择设备</a:t>
            </a:r>
          </a:p>
        </p:txBody>
      </p:sp>
    </p:spTree>
    <p:extLst>
      <p:ext uri="{BB962C8B-B14F-4D97-AF65-F5344CB8AC3E}">
        <p14:creationId xmlns:p14="http://schemas.microsoft.com/office/powerpoint/2010/main" val="28757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989DBBC-F87A-4392-93A3-A5E8EC976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8" y="381000"/>
            <a:ext cx="3978160" cy="28061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26FF169-C873-44BF-A721-15DACB4F9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065" y="1433512"/>
            <a:ext cx="5291667" cy="3042708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1A908A3-6FB6-4A89-A7D6-8C8461794697}"/>
              </a:ext>
            </a:extLst>
          </p:cNvPr>
          <p:cNvGrpSpPr/>
          <p:nvPr/>
        </p:nvGrpSpPr>
        <p:grpSpPr bwMode="auto">
          <a:xfrm>
            <a:off x="4097867" y="713318"/>
            <a:ext cx="1998133" cy="3528334"/>
            <a:chOff x="3642632" y="2170339"/>
            <a:chExt cx="1996986" cy="3526971"/>
          </a:xfrm>
        </p:grpSpPr>
        <p:grpSp>
          <p:nvGrpSpPr>
            <p:cNvPr id="6" name="组合 40">
              <a:extLst>
                <a:ext uri="{FF2B5EF4-FFF2-40B4-BE49-F238E27FC236}">
                  <a16:creationId xmlns:a16="http://schemas.microsoft.com/office/drawing/2014/main" xmlns="" id="{64AFEACE-2A86-4E49-AFD8-33E29A7EC3A3}"/>
                </a:ext>
              </a:extLst>
            </p:cNvPr>
            <p:cNvGrpSpPr/>
            <p:nvPr/>
          </p:nvGrpSpPr>
          <p:grpSpPr bwMode="auto">
            <a:xfrm>
              <a:off x="3642632" y="2170339"/>
              <a:ext cx="1959429" cy="3526971"/>
              <a:chOff x="1219199" y="1915886"/>
              <a:chExt cx="1959429" cy="3526971"/>
            </a:xfrm>
          </p:grpSpPr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xmlns="" id="{BC99DCA8-41F7-44E7-803D-8A5D366CC2DA}"/>
                  </a:ext>
                </a:extLst>
              </p:cNvPr>
              <p:cNvCxnSpPr/>
              <p:nvPr/>
            </p:nvCxnSpPr>
            <p:spPr>
              <a:xfrm>
                <a:off x="1219199" y="1915886"/>
                <a:ext cx="0" cy="312087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="" id="{C98E94F5-2A20-4DF8-A5C4-C96A89BCCBA9}"/>
                  </a:ext>
                </a:extLst>
              </p:cNvPr>
              <p:cNvSpPr/>
              <p:nvPr/>
            </p:nvSpPr>
            <p:spPr>
              <a:xfrm>
                <a:off x="1219199" y="5036764"/>
                <a:ext cx="1958908" cy="406243"/>
              </a:xfrm>
              <a:prstGeom prst="rect">
                <a:avLst/>
              </a:prstGeom>
              <a:gradFill>
                <a:gsLst>
                  <a:gs pos="4700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7" name="TextBox 19">
              <a:extLst>
                <a:ext uri="{FF2B5EF4-FFF2-40B4-BE49-F238E27FC236}">
                  <a16:creationId xmlns:a16="http://schemas.microsoft.com/office/drawing/2014/main" xmlns="" id="{FB091D4B-ECC2-4726-B699-951C7858C5A4}"/>
                </a:ext>
              </a:extLst>
            </p:cNvPr>
            <p:cNvSpPr txBox="1"/>
            <p:nvPr/>
          </p:nvSpPr>
          <p:spPr>
            <a:xfrm>
              <a:off x="3718083" y="3096392"/>
              <a:ext cx="1882622" cy="39995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>
                <a:defRPr/>
              </a:pPr>
              <a:r>
                <a:rPr lang="zh-CN" altLang="en-US" sz="2000" b="1" dirty="0">
                  <a:latin typeface="+mn-lt"/>
                  <a:cs typeface="+mn-ea"/>
                  <a:sym typeface="+mn-lt"/>
                </a:rPr>
                <a:t>视频采集卡</a:t>
              </a:r>
              <a:endParaRPr lang="en-US" sz="2000" b="1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" name="文本框 21">
              <a:extLst>
                <a:ext uri="{FF2B5EF4-FFF2-40B4-BE49-F238E27FC236}">
                  <a16:creationId xmlns:a16="http://schemas.microsoft.com/office/drawing/2014/main" xmlns="" id="{B45B94C3-DDE8-4AB2-B33D-1F7E7DF19C2D}"/>
                </a:ext>
              </a:extLst>
            </p:cNvPr>
            <p:cNvSpPr txBox="1"/>
            <p:nvPr/>
          </p:nvSpPr>
          <p:spPr>
            <a:xfrm>
              <a:off x="3718084" y="3513512"/>
              <a:ext cx="1730084" cy="162097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摄像机与照相机的视频输出一般是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HDMI/SDI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，如果直播进入电脑时，需要用视频采集卡转换为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USB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接入。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29">
              <a:extLst>
                <a:ext uri="{FF2B5EF4-FFF2-40B4-BE49-F238E27FC236}">
                  <a16:creationId xmlns:a16="http://schemas.microsoft.com/office/drawing/2014/main" xmlns="" id="{4A6B38A4-1FFA-428B-9D5E-E9A1ADD20208}"/>
                </a:ext>
              </a:extLst>
            </p:cNvPr>
            <p:cNvSpPr/>
            <p:nvPr/>
          </p:nvSpPr>
          <p:spPr>
            <a:xfrm>
              <a:off x="3809752" y="2290942"/>
              <a:ext cx="609250" cy="452792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xmlns="" id="{BF35C82A-2F82-4B63-80CB-0B94E1774396}"/>
                </a:ext>
              </a:extLst>
            </p:cNvPr>
            <p:cNvSpPr txBox="1"/>
            <p:nvPr/>
          </p:nvSpPr>
          <p:spPr>
            <a:xfrm>
              <a:off x="3756996" y="5310366"/>
              <a:ext cx="1882622" cy="37950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>
                <a:defRPr/>
              </a:pPr>
              <a:r>
                <a:rPr lang="zh-CN" altLang="en-US" sz="1865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建议配置</a:t>
              </a:r>
              <a:r>
                <a:rPr lang="en-US" altLang="zh-CN" sz="1865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2</a:t>
              </a:r>
              <a:r>
                <a:rPr lang="zh-CN" altLang="en-US" sz="1865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组</a:t>
              </a:r>
              <a:endParaRPr lang="en-US" sz="1865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2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xmlns="" id="{07DD2D48-43D9-4D9F-AB4E-D86E54536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04" y="131362"/>
            <a:ext cx="7601416" cy="532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73" y="1240345"/>
            <a:ext cx="5038725" cy="313372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007313" y="726786"/>
            <a:ext cx="4514127" cy="705467"/>
            <a:chOff x="5910033" y="1400175"/>
            <a:chExt cx="4095755" cy="705467"/>
          </a:xfrm>
        </p:grpSpPr>
        <p:grpSp>
          <p:nvGrpSpPr>
            <p:cNvPr id="5" name="组合 4"/>
            <p:cNvGrpSpPr/>
            <p:nvPr/>
          </p:nvGrpSpPr>
          <p:grpSpPr>
            <a:xfrm>
              <a:off x="6249307" y="1508126"/>
              <a:ext cx="3756481" cy="528321"/>
              <a:chOff x="6249307" y="1508126"/>
              <a:chExt cx="3756481" cy="528321"/>
            </a:xfrm>
          </p:grpSpPr>
          <p:sp>
            <p:nvSpPr>
              <p:cNvPr id="9" name="矩形: 圆角 40"/>
              <p:cNvSpPr/>
              <p:nvPr/>
            </p:nvSpPr>
            <p:spPr>
              <a:xfrm>
                <a:off x="6249307" y="1508126"/>
                <a:ext cx="3417207" cy="5283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noFill/>
              </a:ln>
              <a:effectLst>
                <a:outerShdw blurRad="63500" sx="102000" sy="102000" algn="ctr" rotWithShape="0">
                  <a:schemeClr val="accent3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949620" y="1558854"/>
                <a:ext cx="3056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accent3"/>
                    </a:solidFill>
                    <a:cs typeface="+mn-ea"/>
                    <a:sym typeface="+mn-lt"/>
                  </a:rPr>
                  <a:t>老龄化人口加速增长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910033" y="1400175"/>
              <a:ext cx="716967" cy="705467"/>
              <a:chOff x="5952414" y="1426107"/>
              <a:chExt cx="716967" cy="705467"/>
            </a:xfrm>
          </p:grpSpPr>
          <p:sp>
            <p:nvSpPr>
              <p:cNvPr id="7" name="矩形: 圆角 39"/>
              <p:cNvSpPr/>
              <p:nvPr/>
            </p:nvSpPr>
            <p:spPr>
              <a:xfrm>
                <a:off x="5952414" y="1426107"/>
                <a:ext cx="716967" cy="7054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046920" y="1567385"/>
                <a:ext cx="5568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007313" y="1685992"/>
            <a:ext cx="4233711" cy="705467"/>
            <a:chOff x="5910033" y="1400175"/>
            <a:chExt cx="3756481" cy="705467"/>
          </a:xfrm>
        </p:grpSpPr>
        <p:grpSp>
          <p:nvGrpSpPr>
            <p:cNvPr id="12" name="组合 11"/>
            <p:cNvGrpSpPr/>
            <p:nvPr/>
          </p:nvGrpSpPr>
          <p:grpSpPr>
            <a:xfrm>
              <a:off x="6249307" y="1508126"/>
              <a:ext cx="3417207" cy="528321"/>
              <a:chOff x="6249307" y="1508126"/>
              <a:chExt cx="3417207" cy="528321"/>
            </a:xfrm>
          </p:grpSpPr>
          <p:sp>
            <p:nvSpPr>
              <p:cNvPr id="16" name="矩形: 圆角 74"/>
              <p:cNvSpPr/>
              <p:nvPr/>
            </p:nvSpPr>
            <p:spPr>
              <a:xfrm>
                <a:off x="6249307" y="1508126"/>
                <a:ext cx="3417207" cy="5283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noFill/>
              </a:ln>
              <a:effectLst>
                <a:outerShdw blurRad="63500" sx="102000" sy="102000" algn="ctr" rotWithShape="0">
                  <a:schemeClr val="accent3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6871768" y="1567140"/>
                <a:ext cx="2794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accent3"/>
                    </a:solidFill>
                    <a:cs typeface="+mn-ea"/>
                    <a:sym typeface="+mn-lt"/>
                  </a:rPr>
                  <a:t>低龄老年人口的增多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910033" y="1400175"/>
              <a:ext cx="716967" cy="705467"/>
              <a:chOff x="5952414" y="1426107"/>
              <a:chExt cx="716967" cy="705467"/>
            </a:xfrm>
          </p:grpSpPr>
          <p:sp>
            <p:nvSpPr>
              <p:cNvPr id="14" name="矩形: 圆角 72"/>
              <p:cNvSpPr/>
              <p:nvPr/>
            </p:nvSpPr>
            <p:spPr>
              <a:xfrm>
                <a:off x="5952414" y="1426107"/>
                <a:ext cx="716967" cy="7054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046920" y="1567385"/>
                <a:ext cx="5568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7007313" y="2645198"/>
            <a:ext cx="4343439" cy="705467"/>
            <a:chOff x="5910033" y="1400175"/>
            <a:chExt cx="3756481" cy="705467"/>
          </a:xfrm>
        </p:grpSpPr>
        <p:grpSp>
          <p:nvGrpSpPr>
            <p:cNvPr id="19" name="组合 18"/>
            <p:cNvGrpSpPr/>
            <p:nvPr/>
          </p:nvGrpSpPr>
          <p:grpSpPr>
            <a:xfrm>
              <a:off x="6249307" y="1508126"/>
              <a:ext cx="3417207" cy="528321"/>
              <a:chOff x="6249307" y="1508126"/>
              <a:chExt cx="3417207" cy="528321"/>
            </a:xfrm>
          </p:grpSpPr>
          <p:sp>
            <p:nvSpPr>
              <p:cNvPr id="23" name="矩形: 圆角 81"/>
              <p:cNvSpPr/>
              <p:nvPr/>
            </p:nvSpPr>
            <p:spPr>
              <a:xfrm>
                <a:off x="6249307" y="1508126"/>
                <a:ext cx="3417207" cy="5283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noFill/>
              </a:ln>
              <a:effectLst>
                <a:outerShdw blurRad="63500" sx="102000" sy="102000" algn="ctr" rotWithShape="0">
                  <a:schemeClr val="accent3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6949620" y="1558854"/>
                <a:ext cx="2570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accent3"/>
                    </a:solidFill>
                    <a:cs typeface="+mn-ea"/>
                    <a:sym typeface="+mn-lt"/>
                  </a:rPr>
                  <a:t>实体资源的供给有限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910033" y="1400175"/>
              <a:ext cx="716967" cy="705467"/>
              <a:chOff x="5952414" y="1426107"/>
              <a:chExt cx="716967" cy="705467"/>
            </a:xfrm>
          </p:grpSpPr>
          <p:sp>
            <p:nvSpPr>
              <p:cNvPr id="21" name="矩形: 圆角 79"/>
              <p:cNvSpPr/>
              <p:nvPr/>
            </p:nvSpPr>
            <p:spPr>
              <a:xfrm>
                <a:off x="5952414" y="1426107"/>
                <a:ext cx="716967" cy="7054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6046920" y="1567385"/>
                <a:ext cx="5568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007313" y="3604404"/>
            <a:ext cx="4343439" cy="705467"/>
            <a:chOff x="5910033" y="1400175"/>
            <a:chExt cx="3756481" cy="705467"/>
          </a:xfrm>
        </p:grpSpPr>
        <p:grpSp>
          <p:nvGrpSpPr>
            <p:cNvPr id="26" name="组合 25"/>
            <p:cNvGrpSpPr/>
            <p:nvPr/>
          </p:nvGrpSpPr>
          <p:grpSpPr>
            <a:xfrm>
              <a:off x="6249307" y="1508126"/>
              <a:ext cx="3417207" cy="528321"/>
              <a:chOff x="6249307" y="1508126"/>
              <a:chExt cx="3417207" cy="528321"/>
            </a:xfrm>
          </p:grpSpPr>
          <p:sp>
            <p:nvSpPr>
              <p:cNvPr id="30" name="矩形: 圆角 89"/>
              <p:cNvSpPr/>
              <p:nvPr/>
            </p:nvSpPr>
            <p:spPr>
              <a:xfrm>
                <a:off x="6249307" y="1508126"/>
                <a:ext cx="3417207" cy="5283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noFill/>
              </a:ln>
              <a:effectLst>
                <a:outerShdw blurRad="63500" sx="102000" sy="102000" algn="ctr" rotWithShape="0">
                  <a:schemeClr val="accent3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6949619" y="1558854"/>
                <a:ext cx="2570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accent3"/>
                    </a:solidFill>
                    <a:cs typeface="+mn-ea"/>
                    <a:sym typeface="+mn-lt"/>
                  </a:rPr>
                  <a:t>老年学员的自身需求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910033" y="1400175"/>
              <a:ext cx="716967" cy="705467"/>
              <a:chOff x="5952414" y="1426107"/>
              <a:chExt cx="716967" cy="705467"/>
            </a:xfrm>
          </p:grpSpPr>
          <p:sp>
            <p:nvSpPr>
              <p:cNvPr id="28" name="矩形: 圆角 87"/>
              <p:cNvSpPr/>
              <p:nvPr/>
            </p:nvSpPr>
            <p:spPr>
              <a:xfrm>
                <a:off x="5952414" y="1426107"/>
                <a:ext cx="716967" cy="7054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6046920" y="1567385"/>
                <a:ext cx="5568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30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EAD8BE2-D4FC-46A4-AAD0-944C7FAE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14" y="235877"/>
            <a:ext cx="5036286" cy="429722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9F7F9281-739E-4E70-B831-2DC062BAEC52}"/>
              </a:ext>
            </a:extLst>
          </p:cNvPr>
          <p:cNvGrpSpPr/>
          <p:nvPr/>
        </p:nvGrpSpPr>
        <p:grpSpPr bwMode="auto">
          <a:xfrm>
            <a:off x="6620934" y="840663"/>
            <a:ext cx="1993900" cy="3528334"/>
            <a:chOff x="695325" y="2170339"/>
            <a:chExt cx="1994107" cy="3526971"/>
          </a:xfrm>
        </p:grpSpPr>
        <p:grpSp>
          <p:nvGrpSpPr>
            <p:cNvPr id="5" name="组合 32">
              <a:extLst>
                <a:ext uri="{FF2B5EF4-FFF2-40B4-BE49-F238E27FC236}">
                  <a16:creationId xmlns:a16="http://schemas.microsoft.com/office/drawing/2014/main" xmlns="" id="{38C05B1E-9C16-486C-8580-68FA1EBEF9D0}"/>
                </a:ext>
              </a:extLst>
            </p:cNvPr>
            <p:cNvGrpSpPr/>
            <p:nvPr/>
          </p:nvGrpSpPr>
          <p:grpSpPr bwMode="auto">
            <a:xfrm>
              <a:off x="695325" y="2170339"/>
              <a:ext cx="1959429" cy="3526971"/>
              <a:chOff x="1219199" y="1915886"/>
              <a:chExt cx="1959429" cy="3526971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xmlns="" id="{1FF5B408-4151-4380-A2BF-DCB5B6FC5BA4}"/>
                  </a:ext>
                </a:extLst>
              </p:cNvPr>
              <p:cNvCxnSpPr/>
              <p:nvPr/>
            </p:nvCxnSpPr>
            <p:spPr>
              <a:xfrm>
                <a:off x="1219199" y="1915886"/>
                <a:ext cx="0" cy="312087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B0540330-E21F-44F0-8B2F-7624C1F945B5}"/>
                  </a:ext>
                </a:extLst>
              </p:cNvPr>
              <p:cNvSpPr/>
              <p:nvPr/>
            </p:nvSpPr>
            <p:spPr>
              <a:xfrm>
                <a:off x="1219199" y="5036764"/>
                <a:ext cx="1960237" cy="406243"/>
              </a:xfrm>
              <a:prstGeom prst="rect">
                <a:avLst/>
              </a:prstGeom>
              <a:gradFill>
                <a:gsLst>
                  <a:gs pos="4700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xmlns="" id="{011AE8DE-889A-4069-B4FF-BF2F377DE4B5}"/>
                </a:ext>
              </a:extLst>
            </p:cNvPr>
            <p:cNvSpPr txBox="1"/>
            <p:nvPr/>
          </p:nvSpPr>
          <p:spPr>
            <a:xfrm>
              <a:off x="767897" y="3096392"/>
              <a:ext cx="1882623" cy="39995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>
                <a:defRPr/>
              </a:pPr>
              <a:r>
                <a:rPr lang="zh-CN" altLang="en-US" sz="2000" b="1" dirty="0">
                  <a:latin typeface="+mn-lt"/>
                  <a:cs typeface="+mn-ea"/>
                  <a:sym typeface="+mn-lt"/>
                </a:rPr>
                <a:t>无线麦克风</a:t>
              </a:r>
              <a:endParaRPr lang="en-US" sz="2000" b="1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" name="文本框 18">
              <a:extLst>
                <a:ext uri="{FF2B5EF4-FFF2-40B4-BE49-F238E27FC236}">
                  <a16:creationId xmlns:a16="http://schemas.microsoft.com/office/drawing/2014/main" xmlns="" id="{440D6EFD-3189-4929-8AFB-35A427BF9ADA}"/>
                </a:ext>
              </a:extLst>
            </p:cNvPr>
            <p:cNvSpPr txBox="1"/>
            <p:nvPr/>
          </p:nvSpPr>
          <p:spPr>
            <a:xfrm>
              <a:off x="806809" y="3713569"/>
              <a:ext cx="1653748" cy="84567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良好的收音效果，可以有效的避免环境音的影响。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28">
              <a:extLst>
                <a:ext uri="{FF2B5EF4-FFF2-40B4-BE49-F238E27FC236}">
                  <a16:creationId xmlns:a16="http://schemas.microsoft.com/office/drawing/2014/main" xmlns="" id="{B56DDEDD-5CA9-4319-BCFC-2C2EA50805CC}"/>
                </a:ext>
              </a:extLst>
            </p:cNvPr>
            <p:cNvSpPr/>
            <p:nvPr/>
          </p:nvSpPr>
          <p:spPr>
            <a:xfrm>
              <a:off x="862560" y="2221119"/>
              <a:ext cx="609663" cy="590321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TextBox 19">
              <a:extLst>
                <a:ext uri="{FF2B5EF4-FFF2-40B4-BE49-F238E27FC236}">
                  <a16:creationId xmlns:a16="http://schemas.microsoft.com/office/drawing/2014/main" xmlns="" id="{271D8A0D-AC4A-4576-893C-134B1C758165}"/>
                </a:ext>
              </a:extLst>
            </p:cNvPr>
            <p:cNvSpPr txBox="1"/>
            <p:nvPr/>
          </p:nvSpPr>
          <p:spPr>
            <a:xfrm>
              <a:off x="806809" y="5310366"/>
              <a:ext cx="1882623" cy="37950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>
                <a:defRPr/>
              </a:pPr>
              <a:r>
                <a:rPr lang="zh-CN" altLang="en-US" sz="1865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建议配置</a:t>
              </a:r>
              <a:r>
                <a:rPr lang="en-US" altLang="zh-CN" sz="1865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2</a:t>
              </a:r>
              <a:r>
                <a:rPr lang="zh-CN" altLang="en-US" sz="1865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组</a:t>
              </a:r>
              <a:endParaRPr lang="en-US" sz="1865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3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C364386-4BBC-45DF-B59B-B04E5E94A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94" y="758283"/>
            <a:ext cx="3679762" cy="37245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B5EF63A-3631-42F2-B722-AD32D0375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073" y="869794"/>
            <a:ext cx="3416874" cy="3320624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94E40254-0C01-4B0B-930D-4789A61D42F3}"/>
              </a:ext>
            </a:extLst>
          </p:cNvPr>
          <p:cNvGrpSpPr/>
          <p:nvPr/>
        </p:nvGrpSpPr>
        <p:grpSpPr bwMode="auto">
          <a:xfrm>
            <a:off x="5464924" y="758283"/>
            <a:ext cx="1998133" cy="3528334"/>
            <a:chOff x="9537246" y="2170339"/>
            <a:chExt cx="1998342" cy="3526971"/>
          </a:xfrm>
        </p:grpSpPr>
        <p:grpSp>
          <p:nvGrpSpPr>
            <p:cNvPr id="7" name="组合 79">
              <a:extLst>
                <a:ext uri="{FF2B5EF4-FFF2-40B4-BE49-F238E27FC236}">
                  <a16:creationId xmlns:a16="http://schemas.microsoft.com/office/drawing/2014/main" xmlns="" id="{17F35390-E5F3-470B-B1E4-48261674F640}"/>
                </a:ext>
              </a:extLst>
            </p:cNvPr>
            <p:cNvGrpSpPr/>
            <p:nvPr/>
          </p:nvGrpSpPr>
          <p:grpSpPr bwMode="auto">
            <a:xfrm>
              <a:off x="9537246" y="2170339"/>
              <a:ext cx="1959429" cy="3526971"/>
              <a:chOff x="1219199" y="1915886"/>
              <a:chExt cx="1959429" cy="3526971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xmlns="" id="{30A2EB79-7DB9-4AA5-AC4A-7413627DB8F9}"/>
                  </a:ext>
                </a:extLst>
              </p:cNvPr>
              <p:cNvCxnSpPr/>
              <p:nvPr/>
            </p:nvCxnSpPr>
            <p:spPr>
              <a:xfrm>
                <a:off x="1219199" y="1915886"/>
                <a:ext cx="0" cy="312087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0C207BCC-56F5-4513-A0A8-4F1A8633C892}"/>
                  </a:ext>
                </a:extLst>
              </p:cNvPr>
              <p:cNvSpPr/>
              <p:nvPr/>
            </p:nvSpPr>
            <p:spPr>
              <a:xfrm>
                <a:off x="1219199" y="5036764"/>
                <a:ext cx="1960238" cy="406243"/>
              </a:xfrm>
              <a:prstGeom prst="rect">
                <a:avLst/>
              </a:prstGeom>
              <a:gradFill>
                <a:gsLst>
                  <a:gs pos="4700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xmlns="" id="{94D664B9-F121-4645-B6F0-D5E4E750DA84}"/>
                </a:ext>
              </a:extLst>
            </p:cNvPr>
            <p:cNvSpPr txBox="1"/>
            <p:nvPr/>
          </p:nvSpPr>
          <p:spPr>
            <a:xfrm>
              <a:off x="9614053" y="3096392"/>
              <a:ext cx="1882623" cy="39995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>
                <a:defRPr/>
              </a:pPr>
              <a:r>
                <a:rPr lang="zh-CN" altLang="en-US" sz="2000" b="1" dirty="0">
                  <a:latin typeface="+mn-lt"/>
                  <a:cs typeface="+mn-ea"/>
                  <a:sym typeface="+mn-lt"/>
                </a:rPr>
                <a:t>补光灯</a:t>
              </a:r>
              <a:endParaRPr lang="en-US" sz="2000" b="1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" name="文本框 27">
              <a:extLst>
                <a:ext uri="{FF2B5EF4-FFF2-40B4-BE49-F238E27FC236}">
                  <a16:creationId xmlns:a16="http://schemas.microsoft.com/office/drawing/2014/main" xmlns="" id="{3EEC7206-BB43-434A-A4C0-24E229C5B790}"/>
                </a:ext>
              </a:extLst>
            </p:cNvPr>
            <p:cNvSpPr txBox="1"/>
            <p:nvPr/>
          </p:nvSpPr>
          <p:spPr>
            <a:xfrm>
              <a:off x="9614053" y="3513512"/>
              <a:ext cx="1626220" cy="162097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“一白遮三丑“，灯光的效果可以带来神奇的视觉体验。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但要注意补光灯的有效距离，组合使用。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31">
              <a:extLst>
                <a:ext uri="{FF2B5EF4-FFF2-40B4-BE49-F238E27FC236}">
                  <a16:creationId xmlns:a16="http://schemas.microsoft.com/office/drawing/2014/main" xmlns="" id="{516DD92C-D52E-45C2-8E99-C92D7EC8FB9B}"/>
                </a:ext>
              </a:extLst>
            </p:cNvPr>
            <p:cNvSpPr/>
            <p:nvPr/>
          </p:nvSpPr>
          <p:spPr>
            <a:xfrm>
              <a:off x="9704481" y="2269783"/>
              <a:ext cx="609664" cy="492994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xmlns="" id="{4C1047C1-E9C8-4E20-8F80-FD3077FF3062}"/>
                </a:ext>
              </a:extLst>
            </p:cNvPr>
            <p:cNvSpPr txBox="1"/>
            <p:nvPr/>
          </p:nvSpPr>
          <p:spPr>
            <a:xfrm>
              <a:off x="9652965" y="5310366"/>
              <a:ext cx="1882623" cy="37950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>
                <a:defRPr/>
              </a:pPr>
              <a:r>
                <a:rPr lang="zh-CN" altLang="en-US" sz="1865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按需购置</a:t>
              </a:r>
              <a:endParaRPr lang="en-US" sz="1865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9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916FDA7-78AB-466C-A23A-8BE78AFD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3" y="212685"/>
            <a:ext cx="4733925" cy="458152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9487111-BFC1-4B80-9C27-FC80ECAF1DC5}"/>
              </a:ext>
            </a:extLst>
          </p:cNvPr>
          <p:cNvGrpSpPr/>
          <p:nvPr/>
        </p:nvGrpSpPr>
        <p:grpSpPr bwMode="auto">
          <a:xfrm>
            <a:off x="6784474" y="739280"/>
            <a:ext cx="1993900" cy="3528334"/>
            <a:chOff x="6589939" y="2170339"/>
            <a:chExt cx="1994107" cy="3526971"/>
          </a:xfrm>
        </p:grpSpPr>
        <p:grpSp>
          <p:nvGrpSpPr>
            <p:cNvPr id="5" name="组合 71">
              <a:extLst>
                <a:ext uri="{FF2B5EF4-FFF2-40B4-BE49-F238E27FC236}">
                  <a16:creationId xmlns:a16="http://schemas.microsoft.com/office/drawing/2014/main" xmlns="" id="{53AD50B8-3781-488C-8B33-72A616A5F49A}"/>
                </a:ext>
              </a:extLst>
            </p:cNvPr>
            <p:cNvGrpSpPr/>
            <p:nvPr/>
          </p:nvGrpSpPr>
          <p:grpSpPr bwMode="auto">
            <a:xfrm>
              <a:off x="6589939" y="2170339"/>
              <a:ext cx="1959429" cy="3526971"/>
              <a:chOff x="1219199" y="1915886"/>
              <a:chExt cx="1959429" cy="3526971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xmlns="" id="{B897BE61-FA48-4BEF-90C8-54019B0F2CBE}"/>
                  </a:ext>
                </a:extLst>
              </p:cNvPr>
              <p:cNvCxnSpPr/>
              <p:nvPr/>
            </p:nvCxnSpPr>
            <p:spPr>
              <a:xfrm>
                <a:off x="1219199" y="1915886"/>
                <a:ext cx="0" cy="312087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2505A5A8-CDA8-417F-9D0F-E8A8EDE0ACAE}"/>
                  </a:ext>
                </a:extLst>
              </p:cNvPr>
              <p:cNvSpPr/>
              <p:nvPr/>
            </p:nvSpPr>
            <p:spPr>
              <a:xfrm>
                <a:off x="1219199" y="5036764"/>
                <a:ext cx="1960237" cy="406243"/>
              </a:xfrm>
              <a:prstGeom prst="rect">
                <a:avLst/>
              </a:prstGeom>
              <a:gradFill>
                <a:gsLst>
                  <a:gs pos="4700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xmlns="" id="{F6B67EE4-7F5E-4690-BB54-010F5FB06414}"/>
                </a:ext>
              </a:extLst>
            </p:cNvPr>
            <p:cNvSpPr txBox="1"/>
            <p:nvPr/>
          </p:nvSpPr>
          <p:spPr>
            <a:xfrm>
              <a:off x="6662511" y="3096392"/>
              <a:ext cx="1882623" cy="39995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>
                <a:defRPr/>
              </a:pPr>
              <a:r>
                <a:rPr lang="zh-CN" altLang="en-US" sz="2000" b="1" dirty="0">
                  <a:latin typeface="+mn-lt"/>
                  <a:cs typeface="+mn-ea"/>
                  <a:sym typeface="+mn-lt"/>
                </a:rPr>
                <a:t>简易拍摄背景</a:t>
              </a:r>
              <a:endParaRPr lang="en-US" sz="2000" b="1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" name="文本框 24">
              <a:extLst>
                <a:ext uri="{FF2B5EF4-FFF2-40B4-BE49-F238E27FC236}">
                  <a16:creationId xmlns:a16="http://schemas.microsoft.com/office/drawing/2014/main" xmlns="" id="{7A84CF5B-20F4-4C52-AF00-9ACC76036858}"/>
                </a:ext>
              </a:extLst>
            </p:cNvPr>
            <p:cNvSpPr txBox="1"/>
            <p:nvPr/>
          </p:nvSpPr>
          <p:spPr>
            <a:xfrm>
              <a:off x="6662511" y="3513512"/>
              <a:ext cx="1630459" cy="110410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对于部分课程的拍摄，统一的背景，还是具有良好的效果。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30">
              <a:extLst>
                <a:ext uri="{FF2B5EF4-FFF2-40B4-BE49-F238E27FC236}">
                  <a16:creationId xmlns:a16="http://schemas.microsoft.com/office/drawing/2014/main" xmlns="" id="{4E883558-6A6A-4098-A48F-328ABC09DAB5}"/>
                </a:ext>
              </a:extLst>
            </p:cNvPr>
            <p:cNvSpPr/>
            <p:nvPr/>
          </p:nvSpPr>
          <p:spPr>
            <a:xfrm>
              <a:off x="6757174" y="2229583"/>
              <a:ext cx="609663" cy="575511"/>
            </a:xfrm>
            <a:custGeom>
              <a:avLst/>
              <a:gdLst>
                <a:gd name="connsiteX0" fmla="*/ 255815 w 338138"/>
                <a:gd name="connsiteY0" fmla="*/ 276225 h 319088"/>
                <a:gd name="connsiteX1" fmla="*/ 267653 w 338138"/>
                <a:gd name="connsiteY1" fmla="*/ 282720 h 319088"/>
                <a:gd name="connsiteX2" fmla="*/ 275546 w 338138"/>
                <a:gd name="connsiteY2" fmla="*/ 282720 h 319088"/>
                <a:gd name="connsiteX3" fmla="*/ 287384 w 338138"/>
                <a:gd name="connsiteY3" fmla="*/ 276225 h 319088"/>
                <a:gd name="connsiteX4" fmla="*/ 290015 w 338138"/>
                <a:gd name="connsiteY4" fmla="*/ 277524 h 319088"/>
                <a:gd name="connsiteX5" fmla="*/ 295276 w 338138"/>
                <a:gd name="connsiteY5" fmla="*/ 284018 h 319088"/>
                <a:gd name="connsiteX6" fmla="*/ 295276 w 338138"/>
                <a:gd name="connsiteY6" fmla="*/ 315191 h 319088"/>
                <a:gd name="connsiteX7" fmla="*/ 271600 w 338138"/>
                <a:gd name="connsiteY7" fmla="*/ 319088 h 319088"/>
                <a:gd name="connsiteX8" fmla="*/ 249238 w 338138"/>
                <a:gd name="connsiteY8" fmla="*/ 315191 h 319088"/>
                <a:gd name="connsiteX9" fmla="*/ 249238 w 338138"/>
                <a:gd name="connsiteY9" fmla="*/ 284018 h 319088"/>
                <a:gd name="connsiteX10" fmla="*/ 253184 w 338138"/>
                <a:gd name="connsiteY10" fmla="*/ 277524 h 319088"/>
                <a:gd name="connsiteX11" fmla="*/ 255815 w 338138"/>
                <a:gd name="connsiteY11" fmla="*/ 276225 h 319088"/>
                <a:gd name="connsiteX12" fmla="*/ 50755 w 338138"/>
                <a:gd name="connsiteY12" fmla="*/ 276225 h 319088"/>
                <a:gd name="connsiteX13" fmla="*/ 62593 w 338138"/>
                <a:gd name="connsiteY13" fmla="*/ 282720 h 319088"/>
                <a:gd name="connsiteX14" fmla="*/ 70486 w 338138"/>
                <a:gd name="connsiteY14" fmla="*/ 282720 h 319088"/>
                <a:gd name="connsiteX15" fmla="*/ 82324 w 338138"/>
                <a:gd name="connsiteY15" fmla="*/ 276225 h 319088"/>
                <a:gd name="connsiteX16" fmla="*/ 84955 w 338138"/>
                <a:gd name="connsiteY16" fmla="*/ 277524 h 319088"/>
                <a:gd name="connsiteX17" fmla="*/ 88901 w 338138"/>
                <a:gd name="connsiteY17" fmla="*/ 284018 h 319088"/>
                <a:gd name="connsiteX18" fmla="*/ 88901 w 338138"/>
                <a:gd name="connsiteY18" fmla="*/ 315191 h 319088"/>
                <a:gd name="connsiteX19" fmla="*/ 66539 w 338138"/>
                <a:gd name="connsiteY19" fmla="*/ 319088 h 319088"/>
                <a:gd name="connsiteX20" fmla="*/ 42863 w 338138"/>
                <a:gd name="connsiteY20" fmla="*/ 315191 h 319088"/>
                <a:gd name="connsiteX21" fmla="*/ 42863 w 338138"/>
                <a:gd name="connsiteY21" fmla="*/ 284018 h 319088"/>
                <a:gd name="connsiteX22" fmla="*/ 48124 w 338138"/>
                <a:gd name="connsiteY22" fmla="*/ 277524 h 319088"/>
                <a:gd name="connsiteX23" fmla="*/ 50755 w 338138"/>
                <a:gd name="connsiteY23" fmla="*/ 276225 h 319088"/>
                <a:gd name="connsiteX24" fmla="*/ 273050 w 338138"/>
                <a:gd name="connsiteY24" fmla="*/ 214313 h 319088"/>
                <a:gd name="connsiteX25" fmla="*/ 282575 w 338138"/>
                <a:gd name="connsiteY25" fmla="*/ 224632 h 319088"/>
                <a:gd name="connsiteX26" fmla="*/ 273050 w 338138"/>
                <a:gd name="connsiteY26" fmla="*/ 234951 h 319088"/>
                <a:gd name="connsiteX27" fmla="*/ 263525 w 338138"/>
                <a:gd name="connsiteY27" fmla="*/ 224632 h 319088"/>
                <a:gd name="connsiteX28" fmla="*/ 273050 w 338138"/>
                <a:gd name="connsiteY28" fmla="*/ 214313 h 319088"/>
                <a:gd name="connsiteX29" fmla="*/ 65882 w 338138"/>
                <a:gd name="connsiteY29" fmla="*/ 214313 h 319088"/>
                <a:gd name="connsiteX30" fmla="*/ 76201 w 338138"/>
                <a:gd name="connsiteY30" fmla="*/ 224632 h 319088"/>
                <a:gd name="connsiteX31" fmla="*/ 65882 w 338138"/>
                <a:gd name="connsiteY31" fmla="*/ 234951 h 319088"/>
                <a:gd name="connsiteX32" fmla="*/ 55563 w 338138"/>
                <a:gd name="connsiteY32" fmla="*/ 224632 h 319088"/>
                <a:gd name="connsiteX33" fmla="*/ 65882 w 338138"/>
                <a:gd name="connsiteY33" fmla="*/ 214313 h 319088"/>
                <a:gd name="connsiteX34" fmla="*/ 272257 w 338138"/>
                <a:gd name="connsiteY34" fmla="*/ 196850 h 319088"/>
                <a:gd name="connsiteX35" fmla="*/ 244475 w 338138"/>
                <a:gd name="connsiteY35" fmla="*/ 224632 h 319088"/>
                <a:gd name="connsiteX36" fmla="*/ 272257 w 338138"/>
                <a:gd name="connsiteY36" fmla="*/ 252414 h 319088"/>
                <a:gd name="connsiteX37" fmla="*/ 300039 w 338138"/>
                <a:gd name="connsiteY37" fmla="*/ 224632 h 319088"/>
                <a:gd name="connsiteX38" fmla="*/ 272257 w 338138"/>
                <a:gd name="connsiteY38" fmla="*/ 196850 h 319088"/>
                <a:gd name="connsiteX39" fmla="*/ 65882 w 338138"/>
                <a:gd name="connsiteY39" fmla="*/ 196850 h 319088"/>
                <a:gd name="connsiteX40" fmla="*/ 38100 w 338138"/>
                <a:gd name="connsiteY40" fmla="*/ 224632 h 319088"/>
                <a:gd name="connsiteX41" fmla="*/ 65882 w 338138"/>
                <a:gd name="connsiteY41" fmla="*/ 252414 h 319088"/>
                <a:gd name="connsiteX42" fmla="*/ 93664 w 338138"/>
                <a:gd name="connsiteY42" fmla="*/ 224632 h 319088"/>
                <a:gd name="connsiteX43" fmla="*/ 65882 w 338138"/>
                <a:gd name="connsiteY43" fmla="*/ 196850 h 319088"/>
                <a:gd name="connsiteX44" fmla="*/ 272257 w 338138"/>
                <a:gd name="connsiteY44" fmla="*/ 187325 h 319088"/>
                <a:gd name="connsiteX45" fmla="*/ 338138 w 338138"/>
                <a:gd name="connsiteY45" fmla="*/ 253322 h 319088"/>
                <a:gd name="connsiteX46" fmla="*/ 313103 w 338138"/>
                <a:gd name="connsiteY46" fmla="*/ 304800 h 319088"/>
                <a:gd name="connsiteX47" fmla="*/ 313103 w 338138"/>
                <a:gd name="connsiteY47" fmla="*/ 283681 h 319088"/>
                <a:gd name="connsiteX48" fmla="*/ 295974 w 338138"/>
                <a:gd name="connsiteY48" fmla="*/ 259922 h 319088"/>
                <a:gd name="connsiteX49" fmla="*/ 290704 w 338138"/>
                <a:gd name="connsiteY49" fmla="*/ 258602 h 319088"/>
                <a:gd name="connsiteX50" fmla="*/ 284115 w 338138"/>
                <a:gd name="connsiteY50" fmla="*/ 258602 h 319088"/>
                <a:gd name="connsiteX51" fmla="*/ 272257 w 338138"/>
                <a:gd name="connsiteY51" fmla="*/ 265202 h 319088"/>
                <a:gd name="connsiteX52" fmla="*/ 260398 w 338138"/>
                <a:gd name="connsiteY52" fmla="*/ 258602 h 319088"/>
                <a:gd name="connsiteX53" fmla="*/ 255128 w 338138"/>
                <a:gd name="connsiteY53" fmla="*/ 258602 h 319088"/>
                <a:gd name="connsiteX54" fmla="*/ 248539 w 338138"/>
                <a:gd name="connsiteY54" fmla="*/ 259922 h 319088"/>
                <a:gd name="connsiteX55" fmla="*/ 232728 w 338138"/>
                <a:gd name="connsiteY55" fmla="*/ 283681 h 319088"/>
                <a:gd name="connsiteX56" fmla="*/ 232728 w 338138"/>
                <a:gd name="connsiteY56" fmla="*/ 304800 h 319088"/>
                <a:gd name="connsiteX57" fmla="*/ 206375 w 338138"/>
                <a:gd name="connsiteY57" fmla="*/ 253322 h 319088"/>
                <a:gd name="connsiteX58" fmla="*/ 272257 w 338138"/>
                <a:gd name="connsiteY58" fmla="*/ 187325 h 319088"/>
                <a:gd name="connsiteX59" fmla="*/ 65881 w 338138"/>
                <a:gd name="connsiteY59" fmla="*/ 187325 h 319088"/>
                <a:gd name="connsiteX60" fmla="*/ 131763 w 338138"/>
                <a:gd name="connsiteY60" fmla="*/ 253322 h 319088"/>
                <a:gd name="connsiteX61" fmla="*/ 105410 w 338138"/>
                <a:gd name="connsiteY61" fmla="*/ 304800 h 319088"/>
                <a:gd name="connsiteX62" fmla="*/ 105410 w 338138"/>
                <a:gd name="connsiteY62" fmla="*/ 283681 h 319088"/>
                <a:gd name="connsiteX63" fmla="*/ 89599 w 338138"/>
                <a:gd name="connsiteY63" fmla="*/ 259922 h 319088"/>
                <a:gd name="connsiteX64" fmla="*/ 83010 w 338138"/>
                <a:gd name="connsiteY64" fmla="*/ 258602 h 319088"/>
                <a:gd name="connsiteX65" fmla="*/ 77740 w 338138"/>
                <a:gd name="connsiteY65" fmla="*/ 258602 h 319088"/>
                <a:gd name="connsiteX66" fmla="*/ 65881 w 338138"/>
                <a:gd name="connsiteY66" fmla="*/ 265202 h 319088"/>
                <a:gd name="connsiteX67" fmla="*/ 54023 w 338138"/>
                <a:gd name="connsiteY67" fmla="*/ 258602 h 319088"/>
                <a:gd name="connsiteX68" fmla="*/ 47434 w 338138"/>
                <a:gd name="connsiteY68" fmla="*/ 258602 h 319088"/>
                <a:gd name="connsiteX69" fmla="*/ 42164 w 338138"/>
                <a:gd name="connsiteY69" fmla="*/ 259922 h 319088"/>
                <a:gd name="connsiteX70" fmla="*/ 25035 w 338138"/>
                <a:gd name="connsiteY70" fmla="*/ 283681 h 319088"/>
                <a:gd name="connsiteX71" fmla="*/ 25035 w 338138"/>
                <a:gd name="connsiteY71" fmla="*/ 304800 h 319088"/>
                <a:gd name="connsiteX72" fmla="*/ 0 w 338138"/>
                <a:gd name="connsiteY72" fmla="*/ 253322 h 319088"/>
                <a:gd name="connsiteX73" fmla="*/ 65881 w 338138"/>
                <a:gd name="connsiteY73" fmla="*/ 187325 h 319088"/>
                <a:gd name="connsiteX74" fmla="*/ 159754 w 338138"/>
                <a:gd name="connsiteY74" fmla="*/ 149225 h 319088"/>
                <a:gd name="connsiteX75" fmla="*/ 169069 w 338138"/>
                <a:gd name="connsiteY75" fmla="*/ 149225 h 319088"/>
                <a:gd name="connsiteX76" fmla="*/ 178384 w 338138"/>
                <a:gd name="connsiteY76" fmla="*/ 149225 h 319088"/>
                <a:gd name="connsiteX77" fmla="*/ 178384 w 338138"/>
                <a:gd name="connsiteY77" fmla="*/ 175331 h 319088"/>
                <a:gd name="connsiteX78" fmla="*/ 214313 w 338138"/>
                <a:gd name="connsiteY78" fmla="*/ 193605 h 319088"/>
                <a:gd name="connsiteX79" fmla="*/ 202337 w 338138"/>
                <a:gd name="connsiteY79" fmla="*/ 207963 h 319088"/>
                <a:gd name="connsiteX80" fmla="*/ 169069 w 338138"/>
                <a:gd name="connsiteY80" fmla="*/ 190994 h 319088"/>
                <a:gd name="connsiteX81" fmla="*/ 135802 w 338138"/>
                <a:gd name="connsiteY81" fmla="*/ 207963 h 319088"/>
                <a:gd name="connsiteX82" fmla="*/ 123825 w 338138"/>
                <a:gd name="connsiteY82" fmla="*/ 193605 h 319088"/>
                <a:gd name="connsiteX83" fmla="*/ 159754 w 338138"/>
                <a:gd name="connsiteY83" fmla="*/ 175331 h 319088"/>
                <a:gd name="connsiteX84" fmla="*/ 159754 w 338138"/>
                <a:gd name="connsiteY84" fmla="*/ 149225 h 319088"/>
                <a:gd name="connsiteX85" fmla="*/ 154175 w 338138"/>
                <a:gd name="connsiteY85" fmla="*/ 88900 h 319088"/>
                <a:gd name="connsiteX86" fmla="*/ 165941 w 338138"/>
                <a:gd name="connsiteY86" fmla="*/ 95394 h 319088"/>
                <a:gd name="connsiteX87" fmla="*/ 173785 w 338138"/>
                <a:gd name="connsiteY87" fmla="*/ 95394 h 319088"/>
                <a:gd name="connsiteX88" fmla="*/ 185551 w 338138"/>
                <a:gd name="connsiteY88" fmla="*/ 88900 h 319088"/>
                <a:gd name="connsiteX89" fmla="*/ 188166 w 338138"/>
                <a:gd name="connsiteY89" fmla="*/ 90199 h 319088"/>
                <a:gd name="connsiteX90" fmla="*/ 192088 w 338138"/>
                <a:gd name="connsiteY90" fmla="*/ 96693 h 319088"/>
                <a:gd name="connsiteX91" fmla="*/ 192088 w 338138"/>
                <a:gd name="connsiteY91" fmla="*/ 126567 h 319088"/>
                <a:gd name="connsiteX92" fmla="*/ 169863 w 338138"/>
                <a:gd name="connsiteY92" fmla="*/ 131763 h 319088"/>
                <a:gd name="connsiteX93" fmla="*/ 147638 w 338138"/>
                <a:gd name="connsiteY93" fmla="*/ 126567 h 319088"/>
                <a:gd name="connsiteX94" fmla="*/ 147638 w 338138"/>
                <a:gd name="connsiteY94" fmla="*/ 96693 h 319088"/>
                <a:gd name="connsiteX95" fmla="*/ 151560 w 338138"/>
                <a:gd name="connsiteY95" fmla="*/ 90199 h 319088"/>
                <a:gd name="connsiteX96" fmla="*/ 154175 w 338138"/>
                <a:gd name="connsiteY96" fmla="*/ 88900 h 319088"/>
                <a:gd name="connsiteX97" fmla="*/ 169069 w 338138"/>
                <a:gd name="connsiteY97" fmla="*/ 26988 h 319088"/>
                <a:gd name="connsiteX98" fmla="*/ 179388 w 338138"/>
                <a:gd name="connsiteY98" fmla="*/ 36513 h 319088"/>
                <a:gd name="connsiteX99" fmla="*/ 169069 w 338138"/>
                <a:gd name="connsiteY99" fmla="*/ 46038 h 319088"/>
                <a:gd name="connsiteX100" fmla="*/ 158750 w 338138"/>
                <a:gd name="connsiteY100" fmla="*/ 36513 h 319088"/>
                <a:gd name="connsiteX101" fmla="*/ 169069 w 338138"/>
                <a:gd name="connsiteY101" fmla="*/ 26988 h 319088"/>
                <a:gd name="connsiteX102" fmla="*/ 169070 w 338138"/>
                <a:gd name="connsiteY102" fmla="*/ 9525 h 319088"/>
                <a:gd name="connsiteX103" fmla="*/ 141288 w 338138"/>
                <a:gd name="connsiteY103" fmla="*/ 37307 h 319088"/>
                <a:gd name="connsiteX104" fmla="*/ 169070 w 338138"/>
                <a:gd name="connsiteY104" fmla="*/ 65089 h 319088"/>
                <a:gd name="connsiteX105" fmla="*/ 196852 w 338138"/>
                <a:gd name="connsiteY105" fmla="*/ 37307 h 319088"/>
                <a:gd name="connsiteX106" fmla="*/ 169070 w 338138"/>
                <a:gd name="connsiteY106" fmla="*/ 9525 h 319088"/>
                <a:gd name="connsiteX107" fmla="*/ 169070 w 338138"/>
                <a:gd name="connsiteY107" fmla="*/ 0 h 319088"/>
                <a:gd name="connsiteX108" fmla="*/ 234951 w 338138"/>
                <a:gd name="connsiteY108" fmla="*/ 65997 h 319088"/>
                <a:gd name="connsiteX109" fmla="*/ 209916 w 338138"/>
                <a:gd name="connsiteY109" fmla="*/ 117475 h 319088"/>
                <a:gd name="connsiteX110" fmla="*/ 209916 w 338138"/>
                <a:gd name="connsiteY110" fmla="*/ 96356 h 319088"/>
                <a:gd name="connsiteX111" fmla="*/ 192787 w 338138"/>
                <a:gd name="connsiteY111" fmla="*/ 72597 h 319088"/>
                <a:gd name="connsiteX112" fmla="*/ 187517 w 338138"/>
                <a:gd name="connsiteY112" fmla="*/ 71277 h 319088"/>
                <a:gd name="connsiteX113" fmla="*/ 180928 w 338138"/>
                <a:gd name="connsiteY113" fmla="*/ 71277 h 319088"/>
                <a:gd name="connsiteX114" fmla="*/ 169070 w 338138"/>
                <a:gd name="connsiteY114" fmla="*/ 76557 h 319088"/>
                <a:gd name="connsiteX115" fmla="*/ 157211 w 338138"/>
                <a:gd name="connsiteY115" fmla="*/ 71277 h 319088"/>
                <a:gd name="connsiteX116" fmla="*/ 150623 w 338138"/>
                <a:gd name="connsiteY116" fmla="*/ 71277 h 319088"/>
                <a:gd name="connsiteX117" fmla="*/ 145352 w 338138"/>
                <a:gd name="connsiteY117" fmla="*/ 72597 h 319088"/>
                <a:gd name="connsiteX118" fmla="*/ 128223 w 338138"/>
                <a:gd name="connsiteY118" fmla="*/ 96356 h 319088"/>
                <a:gd name="connsiteX119" fmla="*/ 128223 w 338138"/>
                <a:gd name="connsiteY119" fmla="*/ 117475 h 319088"/>
                <a:gd name="connsiteX120" fmla="*/ 103188 w 338138"/>
                <a:gd name="connsiteY120" fmla="*/ 65997 h 319088"/>
                <a:gd name="connsiteX121" fmla="*/ 169070 w 338138"/>
                <a:gd name="connsiteY121" fmla="*/ 0 h 3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38138" h="319088">
                  <a:moveTo>
                    <a:pt x="255815" y="276225"/>
                  </a:moveTo>
                  <a:cubicBezTo>
                    <a:pt x="255815" y="276225"/>
                    <a:pt x="255815" y="276225"/>
                    <a:pt x="267653" y="282720"/>
                  </a:cubicBezTo>
                  <a:cubicBezTo>
                    <a:pt x="270284" y="284018"/>
                    <a:pt x="272915" y="284018"/>
                    <a:pt x="275546" y="282720"/>
                  </a:cubicBezTo>
                  <a:cubicBezTo>
                    <a:pt x="275546" y="282720"/>
                    <a:pt x="275546" y="282720"/>
                    <a:pt x="287384" y="276225"/>
                  </a:cubicBezTo>
                  <a:cubicBezTo>
                    <a:pt x="287384" y="276225"/>
                    <a:pt x="287384" y="276225"/>
                    <a:pt x="290015" y="277524"/>
                  </a:cubicBezTo>
                  <a:cubicBezTo>
                    <a:pt x="292646" y="278823"/>
                    <a:pt x="295276" y="281421"/>
                    <a:pt x="295276" y="284018"/>
                  </a:cubicBezTo>
                  <a:cubicBezTo>
                    <a:pt x="295276" y="284018"/>
                    <a:pt x="295276" y="284018"/>
                    <a:pt x="295276" y="315191"/>
                  </a:cubicBezTo>
                  <a:cubicBezTo>
                    <a:pt x="287384" y="317789"/>
                    <a:pt x="279492" y="319088"/>
                    <a:pt x="271600" y="319088"/>
                  </a:cubicBezTo>
                  <a:cubicBezTo>
                    <a:pt x="263707" y="319088"/>
                    <a:pt x="255815" y="317789"/>
                    <a:pt x="249238" y="315191"/>
                  </a:cubicBezTo>
                  <a:cubicBezTo>
                    <a:pt x="249238" y="315191"/>
                    <a:pt x="249238" y="315191"/>
                    <a:pt x="249238" y="284018"/>
                  </a:cubicBezTo>
                  <a:cubicBezTo>
                    <a:pt x="249238" y="281421"/>
                    <a:pt x="250554" y="278823"/>
                    <a:pt x="253184" y="277524"/>
                  </a:cubicBezTo>
                  <a:cubicBezTo>
                    <a:pt x="253184" y="277524"/>
                    <a:pt x="253184" y="277524"/>
                    <a:pt x="255815" y="276225"/>
                  </a:cubicBezTo>
                  <a:close/>
                  <a:moveTo>
                    <a:pt x="50755" y="276225"/>
                  </a:moveTo>
                  <a:cubicBezTo>
                    <a:pt x="50755" y="276225"/>
                    <a:pt x="50755" y="276225"/>
                    <a:pt x="62593" y="282720"/>
                  </a:cubicBezTo>
                  <a:cubicBezTo>
                    <a:pt x="65224" y="284018"/>
                    <a:pt x="67855" y="284018"/>
                    <a:pt x="70486" y="282720"/>
                  </a:cubicBezTo>
                  <a:cubicBezTo>
                    <a:pt x="70486" y="282720"/>
                    <a:pt x="70486" y="282720"/>
                    <a:pt x="82324" y="276225"/>
                  </a:cubicBezTo>
                  <a:cubicBezTo>
                    <a:pt x="82324" y="276225"/>
                    <a:pt x="82324" y="276225"/>
                    <a:pt x="84955" y="277524"/>
                  </a:cubicBezTo>
                  <a:cubicBezTo>
                    <a:pt x="87585" y="278823"/>
                    <a:pt x="88901" y="281421"/>
                    <a:pt x="88901" y="284018"/>
                  </a:cubicBezTo>
                  <a:cubicBezTo>
                    <a:pt x="88901" y="284018"/>
                    <a:pt x="88901" y="284018"/>
                    <a:pt x="88901" y="315191"/>
                  </a:cubicBezTo>
                  <a:cubicBezTo>
                    <a:pt x="82324" y="317789"/>
                    <a:pt x="74432" y="319088"/>
                    <a:pt x="66539" y="319088"/>
                  </a:cubicBezTo>
                  <a:cubicBezTo>
                    <a:pt x="58647" y="319088"/>
                    <a:pt x="50755" y="317789"/>
                    <a:pt x="42863" y="315191"/>
                  </a:cubicBezTo>
                  <a:cubicBezTo>
                    <a:pt x="42863" y="315191"/>
                    <a:pt x="42863" y="315191"/>
                    <a:pt x="42863" y="284018"/>
                  </a:cubicBezTo>
                  <a:cubicBezTo>
                    <a:pt x="42863" y="281421"/>
                    <a:pt x="45493" y="278823"/>
                    <a:pt x="48124" y="277524"/>
                  </a:cubicBezTo>
                  <a:cubicBezTo>
                    <a:pt x="48124" y="277524"/>
                    <a:pt x="48124" y="277524"/>
                    <a:pt x="50755" y="276225"/>
                  </a:cubicBezTo>
                  <a:close/>
                  <a:moveTo>
                    <a:pt x="273050" y="214313"/>
                  </a:moveTo>
                  <a:cubicBezTo>
                    <a:pt x="278311" y="214313"/>
                    <a:pt x="282575" y="218933"/>
                    <a:pt x="282575" y="224632"/>
                  </a:cubicBezTo>
                  <a:cubicBezTo>
                    <a:pt x="282575" y="230331"/>
                    <a:pt x="278311" y="234951"/>
                    <a:pt x="273050" y="234951"/>
                  </a:cubicBezTo>
                  <a:cubicBezTo>
                    <a:pt x="267789" y="234951"/>
                    <a:pt x="263525" y="230331"/>
                    <a:pt x="263525" y="224632"/>
                  </a:cubicBezTo>
                  <a:cubicBezTo>
                    <a:pt x="263525" y="218933"/>
                    <a:pt x="267789" y="214313"/>
                    <a:pt x="273050" y="214313"/>
                  </a:cubicBezTo>
                  <a:close/>
                  <a:moveTo>
                    <a:pt x="65882" y="214313"/>
                  </a:moveTo>
                  <a:cubicBezTo>
                    <a:pt x="71581" y="214313"/>
                    <a:pt x="76201" y="218933"/>
                    <a:pt x="76201" y="224632"/>
                  </a:cubicBezTo>
                  <a:cubicBezTo>
                    <a:pt x="76201" y="230331"/>
                    <a:pt x="71581" y="234951"/>
                    <a:pt x="65882" y="234951"/>
                  </a:cubicBezTo>
                  <a:cubicBezTo>
                    <a:pt x="60183" y="234951"/>
                    <a:pt x="55563" y="230331"/>
                    <a:pt x="55563" y="224632"/>
                  </a:cubicBezTo>
                  <a:cubicBezTo>
                    <a:pt x="55563" y="218933"/>
                    <a:pt x="60183" y="214313"/>
                    <a:pt x="65882" y="214313"/>
                  </a:cubicBezTo>
                  <a:close/>
                  <a:moveTo>
                    <a:pt x="272257" y="196850"/>
                  </a:moveTo>
                  <a:cubicBezTo>
                    <a:pt x="256913" y="196850"/>
                    <a:pt x="244475" y="209288"/>
                    <a:pt x="244475" y="224632"/>
                  </a:cubicBezTo>
                  <a:cubicBezTo>
                    <a:pt x="244475" y="239976"/>
                    <a:pt x="256913" y="252414"/>
                    <a:pt x="272257" y="252414"/>
                  </a:cubicBezTo>
                  <a:cubicBezTo>
                    <a:pt x="287601" y="252414"/>
                    <a:pt x="300039" y="239976"/>
                    <a:pt x="300039" y="224632"/>
                  </a:cubicBezTo>
                  <a:cubicBezTo>
                    <a:pt x="300039" y="209288"/>
                    <a:pt x="287601" y="196850"/>
                    <a:pt x="272257" y="196850"/>
                  </a:cubicBezTo>
                  <a:close/>
                  <a:moveTo>
                    <a:pt x="65882" y="196850"/>
                  </a:moveTo>
                  <a:cubicBezTo>
                    <a:pt x="50538" y="196850"/>
                    <a:pt x="38100" y="209288"/>
                    <a:pt x="38100" y="224632"/>
                  </a:cubicBezTo>
                  <a:cubicBezTo>
                    <a:pt x="38100" y="239976"/>
                    <a:pt x="50538" y="252414"/>
                    <a:pt x="65882" y="252414"/>
                  </a:cubicBezTo>
                  <a:cubicBezTo>
                    <a:pt x="81226" y="252414"/>
                    <a:pt x="93664" y="239976"/>
                    <a:pt x="93664" y="224632"/>
                  </a:cubicBezTo>
                  <a:cubicBezTo>
                    <a:pt x="93664" y="209288"/>
                    <a:pt x="81226" y="196850"/>
                    <a:pt x="65882" y="196850"/>
                  </a:cubicBezTo>
                  <a:close/>
                  <a:moveTo>
                    <a:pt x="272257" y="187325"/>
                  </a:moveTo>
                  <a:cubicBezTo>
                    <a:pt x="309150" y="187325"/>
                    <a:pt x="338138" y="217684"/>
                    <a:pt x="338138" y="253322"/>
                  </a:cubicBezTo>
                  <a:cubicBezTo>
                    <a:pt x="338138" y="274441"/>
                    <a:pt x="328915" y="292921"/>
                    <a:pt x="313103" y="304800"/>
                  </a:cubicBezTo>
                  <a:cubicBezTo>
                    <a:pt x="313103" y="304800"/>
                    <a:pt x="313103" y="304800"/>
                    <a:pt x="313103" y="283681"/>
                  </a:cubicBezTo>
                  <a:cubicBezTo>
                    <a:pt x="313103" y="273121"/>
                    <a:pt x="306515" y="263882"/>
                    <a:pt x="295974" y="259922"/>
                  </a:cubicBezTo>
                  <a:cubicBezTo>
                    <a:pt x="295974" y="259922"/>
                    <a:pt x="290704" y="258602"/>
                    <a:pt x="290704" y="258602"/>
                  </a:cubicBezTo>
                  <a:cubicBezTo>
                    <a:pt x="288068" y="257282"/>
                    <a:pt x="286751" y="258602"/>
                    <a:pt x="284115" y="258602"/>
                  </a:cubicBezTo>
                  <a:cubicBezTo>
                    <a:pt x="284115" y="258602"/>
                    <a:pt x="284115" y="258602"/>
                    <a:pt x="272257" y="265202"/>
                  </a:cubicBezTo>
                  <a:cubicBezTo>
                    <a:pt x="272257" y="265202"/>
                    <a:pt x="272257" y="265202"/>
                    <a:pt x="260398" y="258602"/>
                  </a:cubicBezTo>
                  <a:cubicBezTo>
                    <a:pt x="259080" y="258602"/>
                    <a:pt x="256445" y="257282"/>
                    <a:pt x="255128" y="258602"/>
                  </a:cubicBezTo>
                  <a:cubicBezTo>
                    <a:pt x="255128" y="258602"/>
                    <a:pt x="248539" y="259922"/>
                    <a:pt x="248539" y="259922"/>
                  </a:cubicBezTo>
                  <a:cubicBezTo>
                    <a:pt x="239316" y="263882"/>
                    <a:pt x="232728" y="273121"/>
                    <a:pt x="232728" y="283681"/>
                  </a:cubicBezTo>
                  <a:cubicBezTo>
                    <a:pt x="232728" y="283681"/>
                    <a:pt x="232728" y="283681"/>
                    <a:pt x="232728" y="304800"/>
                  </a:cubicBezTo>
                  <a:cubicBezTo>
                    <a:pt x="216916" y="292921"/>
                    <a:pt x="206375" y="274441"/>
                    <a:pt x="206375" y="253322"/>
                  </a:cubicBezTo>
                  <a:cubicBezTo>
                    <a:pt x="206375" y="217684"/>
                    <a:pt x="236681" y="187325"/>
                    <a:pt x="272257" y="187325"/>
                  </a:cubicBezTo>
                  <a:close/>
                  <a:moveTo>
                    <a:pt x="65881" y="187325"/>
                  </a:moveTo>
                  <a:cubicBezTo>
                    <a:pt x="101457" y="187325"/>
                    <a:pt x="131763" y="217684"/>
                    <a:pt x="131763" y="253322"/>
                  </a:cubicBezTo>
                  <a:cubicBezTo>
                    <a:pt x="131763" y="274441"/>
                    <a:pt x="121222" y="292921"/>
                    <a:pt x="105410" y="304800"/>
                  </a:cubicBezTo>
                  <a:cubicBezTo>
                    <a:pt x="105410" y="304800"/>
                    <a:pt x="105410" y="304800"/>
                    <a:pt x="105410" y="283681"/>
                  </a:cubicBezTo>
                  <a:cubicBezTo>
                    <a:pt x="105410" y="273121"/>
                    <a:pt x="98822" y="263882"/>
                    <a:pt x="89599" y="259922"/>
                  </a:cubicBezTo>
                  <a:cubicBezTo>
                    <a:pt x="89599" y="259922"/>
                    <a:pt x="83010" y="258602"/>
                    <a:pt x="83010" y="258602"/>
                  </a:cubicBezTo>
                  <a:cubicBezTo>
                    <a:pt x="81693" y="257282"/>
                    <a:pt x="79058" y="258602"/>
                    <a:pt x="77740" y="258602"/>
                  </a:cubicBezTo>
                  <a:cubicBezTo>
                    <a:pt x="77740" y="258602"/>
                    <a:pt x="77740" y="258602"/>
                    <a:pt x="65881" y="265202"/>
                  </a:cubicBezTo>
                  <a:cubicBezTo>
                    <a:pt x="65881" y="265202"/>
                    <a:pt x="65881" y="265202"/>
                    <a:pt x="54023" y="258602"/>
                  </a:cubicBezTo>
                  <a:cubicBezTo>
                    <a:pt x="51387" y="258602"/>
                    <a:pt x="50070" y="257282"/>
                    <a:pt x="47434" y="258602"/>
                  </a:cubicBezTo>
                  <a:cubicBezTo>
                    <a:pt x="47434" y="258602"/>
                    <a:pt x="42164" y="259922"/>
                    <a:pt x="42164" y="259922"/>
                  </a:cubicBezTo>
                  <a:cubicBezTo>
                    <a:pt x="31623" y="263882"/>
                    <a:pt x="25035" y="273121"/>
                    <a:pt x="25035" y="283681"/>
                  </a:cubicBezTo>
                  <a:cubicBezTo>
                    <a:pt x="25035" y="283681"/>
                    <a:pt x="25035" y="283681"/>
                    <a:pt x="25035" y="304800"/>
                  </a:cubicBezTo>
                  <a:cubicBezTo>
                    <a:pt x="9223" y="292921"/>
                    <a:pt x="0" y="274441"/>
                    <a:pt x="0" y="253322"/>
                  </a:cubicBezTo>
                  <a:cubicBezTo>
                    <a:pt x="0" y="217684"/>
                    <a:pt x="28988" y="187325"/>
                    <a:pt x="65881" y="187325"/>
                  </a:cubicBezTo>
                  <a:close/>
                  <a:moveTo>
                    <a:pt x="159754" y="149225"/>
                  </a:moveTo>
                  <a:cubicBezTo>
                    <a:pt x="163746" y="149225"/>
                    <a:pt x="166408" y="149225"/>
                    <a:pt x="169069" y="149225"/>
                  </a:cubicBezTo>
                  <a:cubicBezTo>
                    <a:pt x="171731" y="149225"/>
                    <a:pt x="174392" y="149225"/>
                    <a:pt x="178384" y="149225"/>
                  </a:cubicBezTo>
                  <a:cubicBezTo>
                    <a:pt x="178384" y="149225"/>
                    <a:pt x="178384" y="149225"/>
                    <a:pt x="178384" y="175331"/>
                  </a:cubicBezTo>
                  <a:lnTo>
                    <a:pt x="214313" y="193605"/>
                  </a:lnTo>
                  <a:cubicBezTo>
                    <a:pt x="210321" y="197521"/>
                    <a:pt x="206329" y="202742"/>
                    <a:pt x="202337" y="207963"/>
                  </a:cubicBezTo>
                  <a:cubicBezTo>
                    <a:pt x="202337" y="207963"/>
                    <a:pt x="202337" y="207963"/>
                    <a:pt x="169069" y="190994"/>
                  </a:cubicBezTo>
                  <a:cubicBezTo>
                    <a:pt x="169069" y="190994"/>
                    <a:pt x="169069" y="190994"/>
                    <a:pt x="135802" y="207963"/>
                  </a:cubicBezTo>
                  <a:cubicBezTo>
                    <a:pt x="131809" y="202742"/>
                    <a:pt x="127817" y="197521"/>
                    <a:pt x="123825" y="193605"/>
                  </a:cubicBezTo>
                  <a:cubicBezTo>
                    <a:pt x="123825" y="193605"/>
                    <a:pt x="123825" y="193605"/>
                    <a:pt x="159754" y="175331"/>
                  </a:cubicBezTo>
                  <a:cubicBezTo>
                    <a:pt x="159754" y="175331"/>
                    <a:pt x="159754" y="175331"/>
                    <a:pt x="159754" y="149225"/>
                  </a:cubicBezTo>
                  <a:close/>
                  <a:moveTo>
                    <a:pt x="154175" y="88900"/>
                  </a:moveTo>
                  <a:cubicBezTo>
                    <a:pt x="154175" y="88900"/>
                    <a:pt x="154175" y="88900"/>
                    <a:pt x="165941" y="95394"/>
                  </a:cubicBezTo>
                  <a:cubicBezTo>
                    <a:pt x="168556" y="95394"/>
                    <a:pt x="171171" y="95394"/>
                    <a:pt x="173785" y="95394"/>
                  </a:cubicBezTo>
                  <a:cubicBezTo>
                    <a:pt x="173785" y="95394"/>
                    <a:pt x="173785" y="95394"/>
                    <a:pt x="185551" y="88900"/>
                  </a:cubicBezTo>
                  <a:lnTo>
                    <a:pt x="188166" y="90199"/>
                  </a:lnTo>
                  <a:cubicBezTo>
                    <a:pt x="190781" y="90199"/>
                    <a:pt x="192088" y="92797"/>
                    <a:pt x="192088" y="96693"/>
                  </a:cubicBezTo>
                  <a:cubicBezTo>
                    <a:pt x="192088" y="96693"/>
                    <a:pt x="192088" y="96693"/>
                    <a:pt x="192088" y="126567"/>
                  </a:cubicBezTo>
                  <a:cubicBezTo>
                    <a:pt x="185551" y="129165"/>
                    <a:pt x="177707" y="131763"/>
                    <a:pt x="169863" y="131763"/>
                  </a:cubicBezTo>
                  <a:cubicBezTo>
                    <a:pt x="162019" y="131763"/>
                    <a:pt x="154175" y="129165"/>
                    <a:pt x="147638" y="126567"/>
                  </a:cubicBezTo>
                  <a:cubicBezTo>
                    <a:pt x="147638" y="126567"/>
                    <a:pt x="147638" y="126567"/>
                    <a:pt x="147638" y="96693"/>
                  </a:cubicBezTo>
                  <a:cubicBezTo>
                    <a:pt x="147638" y="92797"/>
                    <a:pt x="148946" y="90199"/>
                    <a:pt x="151560" y="90199"/>
                  </a:cubicBezTo>
                  <a:cubicBezTo>
                    <a:pt x="151560" y="90199"/>
                    <a:pt x="151560" y="90199"/>
                    <a:pt x="154175" y="88900"/>
                  </a:cubicBezTo>
                  <a:close/>
                  <a:moveTo>
                    <a:pt x="169069" y="26988"/>
                  </a:moveTo>
                  <a:cubicBezTo>
                    <a:pt x="174768" y="26988"/>
                    <a:pt x="179388" y="31252"/>
                    <a:pt x="179388" y="36513"/>
                  </a:cubicBezTo>
                  <a:cubicBezTo>
                    <a:pt x="179388" y="41774"/>
                    <a:pt x="174768" y="46038"/>
                    <a:pt x="169069" y="46038"/>
                  </a:cubicBezTo>
                  <a:cubicBezTo>
                    <a:pt x="163370" y="46038"/>
                    <a:pt x="158750" y="41774"/>
                    <a:pt x="158750" y="36513"/>
                  </a:cubicBezTo>
                  <a:cubicBezTo>
                    <a:pt x="158750" y="31252"/>
                    <a:pt x="163370" y="26988"/>
                    <a:pt x="169069" y="26988"/>
                  </a:cubicBezTo>
                  <a:close/>
                  <a:moveTo>
                    <a:pt x="169070" y="9525"/>
                  </a:moveTo>
                  <a:cubicBezTo>
                    <a:pt x="153726" y="9525"/>
                    <a:pt x="141288" y="21963"/>
                    <a:pt x="141288" y="37307"/>
                  </a:cubicBezTo>
                  <a:cubicBezTo>
                    <a:pt x="141288" y="52651"/>
                    <a:pt x="153726" y="65089"/>
                    <a:pt x="169070" y="65089"/>
                  </a:cubicBezTo>
                  <a:cubicBezTo>
                    <a:pt x="184414" y="65089"/>
                    <a:pt x="196852" y="52651"/>
                    <a:pt x="196852" y="37307"/>
                  </a:cubicBezTo>
                  <a:cubicBezTo>
                    <a:pt x="196852" y="21963"/>
                    <a:pt x="184414" y="9525"/>
                    <a:pt x="169070" y="9525"/>
                  </a:cubicBezTo>
                  <a:close/>
                  <a:moveTo>
                    <a:pt x="169070" y="0"/>
                  </a:moveTo>
                  <a:cubicBezTo>
                    <a:pt x="204646" y="0"/>
                    <a:pt x="234951" y="29039"/>
                    <a:pt x="234951" y="65997"/>
                  </a:cubicBezTo>
                  <a:cubicBezTo>
                    <a:pt x="234951" y="87116"/>
                    <a:pt x="224410" y="105595"/>
                    <a:pt x="209916" y="117475"/>
                  </a:cubicBezTo>
                  <a:cubicBezTo>
                    <a:pt x="209916" y="117475"/>
                    <a:pt x="209916" y="117475"/>
                    <a:pt x="209916" y="96356"/>
                  </a:cubicBezTo>
                  <a:cubicBezTo>
                    <a:pt x="209916" y="85796"/>
                    <a:pt x="203328" y="75237"/>
                    <a:pt x="192787" y="72597"/>
                  </a:cubicBezTo>
                  <a:cubicBezTo>
                    <a:pt x="192787" y="72597"/>
                    <a:pt x="187517" y="71277"/>
                    <a:pt x="187517" y="71277"/>
                  </a:cubicBezTo>
                  <a:cubicBezTo>
                    <a:pt x="184881" y="69957"/>
                    <a:pt x="182246" y="69957"/>
                    <a:pt x="180928" y="71277"/>
                  </a:cubicBezTo>
                  <a:cubicBezTo>
                    <a:pt x="180928" y="71277"/>
                    <a:pt x="180928" y="71277"/>
                    <a:pt x="169070" y="76557"/>
                  </a:cubicBezTo>
                  <a:cubicBezTo>
                    <a:pt x="169070" y="76557"/>
                    <a:pt x="169070" y="76557"/>
                    <a:pt x="157211" y="71277"/>
                  </a:cubicBezTo>
                  <a:cubicBezTo>
                    <a:pt x="155893" y="69957"/>
                    <a:pt x="153258" y="69957"/>
                    <a:pt x="150623" y="71277"/>
                  </a:cubicBezTo>
                  <a:cubicBezTo>
                    <a:pt x="150623" y="71277"/>
                    <a:pt x="145352" y="72597"/>
                    <a:pt x="145352" y="72597"/>
                  </a:cubicBezTo>
                  <a:cubicBezTo>
                    <a:pt x="134811" y="75237"/>
                    <a:pt x="128223" y="85796"/>
                    <a:pt x="128223" y="96356"/>
                  </a:cubicBezTo>
                  <a:cubicBezTo>
                    <a:pt x="128223" y="96356"/>
                    <a:pt x="128223" y="96356"/>
                    <a:pt x="128223" y="117475"/>
                  </a:cubicBezTo>
                  <a:cubicBezTo>
                    <a:pt x="113729" y="105595"/>
                    <a:pt x="103188" y="87116"/>
                    <a:pt x="103188" y="65997"/>
                  </a:cubicBezTo>
                  <a:cubicBezTo>
                    <a:pt x="103188" y="29039"/>
                    <a:pt x="133494" y="0"/>
                    <a:pt x="16907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TextBox 19">
              <a:extLst>
                <a:ext uri="{FF2B5EF4-FFF2-40B4-BE49-F238E27FC236}">
                  <a16:creationId xmlns:a16="http://schemas.microsoft.com/office/drawing/2014/main" xmlns="" id="{1C1D1140-C5D0-4689-ADC4-D331EBD3A776}"/>
                </a:ext>
              </a:extLst>
            </p:cNvPr>
            <p:cNvSpPr txBox="1"/>
            <p:nvPr/>
          </p:nvSpPr>
          <p:spPr>
            <a:xfrm>
              <a:off x="6701423" y="5310366"/>
              <a:ext cx="1882623" cy="37950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>
                <a:defRPr/>
              </a:pPr>
              <a:r>
                <a:rPr lang="zh-CN" altLang="en-US" sz="1865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建议白色、绿色</a:t>
              </a:r>
              <a:endParaRPr lang="en-US" sz="1865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25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A6C6413-2FF2-44B5-A5F6-0B670E487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52" r="21847" b="-1"/>
          <a:stretch/>
        </p:blipFill>
        <p:spPr>
          <a:xfrm>
            <a:off x="3793813" y="744344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4BE283B-55A4-4824-8855-860C656CF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16" r="11980" b="1"/>
          <a:stretch/>
        </p:blipFill>
        <p:spPr>
          <a:xfrm>
            <a:off x="1319706" y="1757695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17B7934-650A-41EF-936A-649E6EA908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4" b="17188"/>
          <a:stretch/>
        </p:blipFill>
        <p:spPr>
          <a:xfrm>
            <a:off x="8297994" y="1757695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97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cut/>
      </p:transition>
    </mc:Choice>
    <mc:Fallback xmlns="">
      <p:transition spd="slow" advTm="3000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046"/>
            <a:ext cx="12192000" cy="447595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3982085"/>
            <a:ext cx="12192000" cy="287593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 rot="10800000">
            <a:off x="0" y="0"/>
            <a:ext cx="5522830" cy="2488924"/>
          </a:xfrm>
          <a:custGeom>
            <a:avLst/>
            <a:gdLst>
              <a:gd name="connsiteX0" fmla="*/ 4629710 w 4629710"/>
              <a:gd name="connsiteY0" fmla="*/ 2062620 h 2086429"/>
              <a:gd name="connsiteX1" fmla="*/ 4629710 w 4629710"/>
              <a:gd name="connsiteY1" fmla="*/ 2086429 h 2086429"/>
              <a:gd name="connsiteX2" fmla="*/ 4606079 w 4629710"/>
              <a:gd name="connsiteY2" fmla="*/ 2086429 h 2086429"/>
              <a:gd name="connsiteX3" fmla="*/ 1769949 w 4629710"/>
              <a:gd name="connsiteY3" fmla="*/ 1893739 h 2086429"/>
              <a:gd name="connsiteX4" fmla="*/ 1847524 w 4629710"/>
              <a:gd name="connsiteY4" fmla="*/ 1926988 h 2086429"/>
              <a:gd name="connsiteX5" fmla="*/ 1847524 w 4629710"/>
              <a:gd name="connsiteY5" fmla="*/ 2082151 h 2086429"/>
              <a:gd name="connsiteX6" fmla="*/ 1845924 w 4629710"/>
              <a:gd name="connsiteY6" fmla="*/ 2083764 h 2086429"/>
              <a:gd name="connsiteX7" fmla="*/ 1843281 w 4629710"/>
              <a:gd name="connsiteY7" fmla="*/ 2086429 h 2086429"/>
              <a:gd name="connsiteX8" fmla="*/ 1534067 w 4629710"/>
              <a:gd name="connsiteY8" fmla="*/ 2086429 h 2086429"/>
              <a:gd name="connsiteX9" fmla="*/ 1692374 w 4629710"/>
              <a:gd name="connsiteY9" fmla="*/ 1926988 h 2086429"/>
              <a:gd name="connsiteX10" fmla="*/ 1769949 w 4629710"/>
              <a:gd name="connsiteY10" fmla="*/ 1893739 h 2086429"/>
              <a:gd name="connsiteX11" fmla="*/ 2462350 w 4629710"/>
              <a:gd name="connsiteY11" fmla="*/ 1712302 h 2086429"/>
              <a:gd name="connsiteX12" fmla="*/ 2539931 w 4629710"/>
              <a:gd name="connsiteY12" fmla="*/ 1744168 h 2086429"/>
              <a:gd name="connsiteX13" fmla="*/ 2539931 w 4629710"/>
              <a:gd name="connsiteY13" fmla="*/ 1901188 h 2086429"/>
              <a:gd name="connsiteX14" fmla="*/ 2369776 w 4629710"/>
              <a:gd name="connsiteY14" fmla="*/ 2072642 h 2086429"/>
              <a:gd name="connsiteX15" fmla="*/ 2356093 w 4629710"/>
              <a:gd name="connsiteY15" fmla="*/ 2086429 h 2086429"/>
              <a:gd name="connsiteX16" fmla="*/ 2045101 w 4629710"/>
              <a:gd name="connsiteY16" fmla="*/ 2086429 h 2086429"/>
              <a:gd name="connsiteX17" fmla="*/ 2115833 w 4629710"/>
              <a:gd name="connsiteY17" fmla="*/ 2015158 h 2086429"/>
              <a:gd name="connsiteX18" fmla="*/ 2384770 w 4629710"/>
              <a:gd name="connsiteY18" fmla="*/ 1744168 h 2086429"/>
              <a:gd name="connsiteX19" fmla="*/ 2462350 w 4629710"/>
              <a:gd name="connsiteY19" fmla="*/ 1712302 h 2086429"/>
              <a:gd name="connsiteX20" fmla="*/ 4629710 w 4629710"/>
              <a:gd name="connsiteY20" fmla="*/ 1546814 h 2086429"/>
              <a:gd name="connsiteX21" fmla="*/ 4629710 w 4629710"/>
              <a:gd name="connsiteY21" fmla="*/ 1858916 h 2086429"/>
              <a:gd name="connsiteX22" fmla="*/ 4619307 w 4629710"/>
              <a:gd name="connsiteY22" fmla="*/ 1869385 h 2086429"/>
              <a:gd name="connsiteX23" fmla="*/ 4413580 w 4629710"/>
              <a:gd name="connsiteY23" fmla="*/ 2076441 h 2086429"/>
              <a:gd name="connsiteX24" fmla="*/ 4403656 w 4629710"/>
              <a:gd name="connsiteY24" fmla="*/ 2086429 h 2086429"/>
              <a:gd name="connsiteX25" fmla="*/ 4093847 w 4629710"/>
              <a:gd name="connsiteY25" fmla="*/ 2086429 h 2086429"/>
              <a:gd name="connsiteX26" fmla="*/ 4162148 w 4629710"/>
              <a:gd name="connsiteY26" fmla="*/ 2017650 h 2086429"/>
              <a:gd name="connsiteX27" fmla="*/ 4608252 w 4629710"/>
              <a:gd name="connsiteY27" fmla="*/ 1568422 h 2086429"/>
              <a:gd name="connsiteX28" fmla="*/ 2238267 w 4629710"/>
              <a:gd name="connsiteY28" fmla="*/ 1422274 h 2086429"/>
              <a:gd name="connsiteX29" fmla="*/ 2315838 w 4629710"/>
              <a:gd name="connsiteY29" fmla="*/ 1455593 h 2086429"/>
              <a:gd name="connsiteX30" fmla="*/ 2315838 w 4629710"/>
              <a:gd name="connsiteY30" fmla="*/ 1611082 h 2086429"/>
              <a:gd name="connsiteX31" fmla="*/ 2083124 w 4629710"/>
              <a:gd name="connsiteY31" fmla="*/ 1848018 h 2086429"/>
              <a:gd name="connsiteX32" fmla="*/ 1927981 w 4629710"/>
              <a:gd name="connsiteY32" fmla="*/ 1848018 h 2086429"/>
              <a:gd name="connsiteX33" fmla="*/ 1927981 w 4629710"/>
              <a:gd name="connsiteY33" fmla="*/ 1690678 h 2086429"/>
              <a:gd name="connsiteX34" fmla="*/ 2160695 w 4629710"/>
              <a:gd name="connsiteY34" fmla="*/ 1455593 h 2086429"/>
              <a:gd name="connsiteX35" fmla="*/ 2238267 w 4629710"/>
              <a:gd name="connsiteY35" fmla="*/ 1422274 h 2086429"/>
              <a:gd name="connsiteX36" fmla="*/ 828764 w 4629710"/>
              <a:gd name="connsiteY36" fmla="*/ 1296841 h 2086429"/>
              <a:gd name="connsiteX37" fmla="*/ 906376 w 4629710"/>
              <a:gd name="connsiteY37" fmla="*/ 1330096 h 2086429"/>
              <a:gd name="connsiteX38" fmla="*/ 906376 w 4629710"/>
              <a:gd name="connsiteY38" fmla="*/ 1485289 h 2086429"/>
              <a:gd name="connsiteX39" fmla="*/ 442282 w 4629710"/>
              <a:gd name="connsiteY39" fmla="*/ 1952837 h 2086429"/>
              <a:gd name="connsiteX40" fmla="*/ 309677 w 4629710"/>
              <a:gd name="connsiteY40" fmla="*/ 2086429 h 2086429"/>
              <a:gd name="connsiteX41" fmla="*/ 0 w 4629710"/>
              <a:gd name="connsiteY41" fmla="*/ 2086429 h 2086429"/>
              <a:gd name="connsiteX42" fmla="*/ 86087 w 4629710"/>
              <a:gd name="connsiteY42" fmla="*/ 1999748 h 2086429"/>
              <a:gd name="connsiteX43" fmla="*/ 751152 w 4629710"/>
              <a:gd name="connsiteY43" fmla="*/ 1330096 h 2086429"/>
              <a:gd name="connsiteX44" fmla="*/ 828764 w 4629710"/>
              <a:gd name="connsiteY44" fmla="*/ 1296841 h 2086429"/>
              <a:gd name="connsiteX45" fmla="*/ 2890951 w 4629710"/>
              <a:gd name="connsiteY45" fmla="*/ 1280952 h 2086429"/>
              <a:gd name="connsiteX46" fmla="*/ 2968547 w 4629710"/>
              <a:gd name="connsiteY46" fmla="*/ 1314167 h 2086429"/>
              <a:gd name="connsiteX47" fmla="*/ 2968547 w 4629710"/>
              <a:gd name="connsiteY47" fmla="*/ 1471018 h 2086429"/>
              <a:gd name="connsiteX48" fmla="*/ 2781947 w 4629710"/>
              <a:gd name="connsiteY48" fmla="*/ 1657393 h 2086429"/>
              <a:gd name="connsiteX49" fmla="*/ 2626756 w 4629710"/>
              <a:gd name="connsiteY49" fmla="*/ 1657393 h 2086429"/>
              <a:gd name="connsiteX50" fmla="*/ 2626756 w 4629710"/>
              <a:gd name="connsiteY50" fmla="*/ 1500543 h 2086429"/>
              <a:gd name="connsiteX51" fmla="*/ 2813355 w 4629710"/>
              <a:gd name="connsiteY51" fmla="*/ 1314167 h 2086429"/>
              <a:gd name="connsiteX52" fmla="*/ 2890951 w 4629710"/>
              <a:gd name="connsiteY52" fmla="*/ 1280952 h 2086429"/>
              <a:gd name="connsiteX53" fmla="*/ 2489546 w 4629710"/>
              <a:gd name="connsiteY53" fmla="*/ 1169336 h 2086429"/>
              <a:gd name="connsiteX54" fmla="*/ 2568346 w 4629710"/>
              <a:gd name="connsiteY54" fmla="*/ 1201077 h 2086429"/>
              <a:gd name="connsiteX55" fmla="*/ 2568346 w 4629710"/>
              <a:gd name="connsiteY55" fmla="*/ 1357482 h 2086429"/>
              <a:gd name="connsiteX56" fmla="*/ 2410746 w 4629710"/>
              <a:gd name="connsiteY56" fmla="*/ 1357482 h 2086429"/>
              <a:gd name="connsiteX57" fmla="*/ 2410746 w 4629710"/>
              <a:gd name="connsiteY57" fmla="*/ 1201077 h 2086429"/>
              <a:gd name="connsiteX58" fmla="*/ 2489546 w 4629710"/>
              <a:gd name="connsiteY58" fmla="*/ 1169336 h 2086429"/>
              <a:gd name="connsiteX59" fmla="*/ 4629710 w 4629710"/>
              <a:gd name="connsiteY59" fmla="*/ 1030758 h 2086429"/>
              <a:gd name="connsiteX60" fmla="*/ 4629710 w 4629710"/>
              <a:gd name="connsiteY60" fmla="*/ 1344123 h 2086429"/>
              <a:gd name="connsiteX61" fmla="*/ 4521168 w 4629710"/>
              <a:gd name="connsiteY61" fmla="*/ 1453492 h 2086429"/>
              <a:gd name="connsiteX62" fmla="*/ 4045104 w 4629710"/>
              <a:gd name="connsiteY62" fmla="*/ 1933189 h 2086429"/>
              <a:gd name="connsiteX63" fmla="*/ 3893025 w 4629710"/>
              <a:gd name="connsiteY63" fmla="*/ 2086429 h 2086429"/>
              <a:gd name="connsiteX64" fmla="*/ 3582033 w 4629710"/>
              <a:gd name="connsiteY64" fmla="*/ 2086429 h 2086429"/>
              <a:gd name="connsiteX65" fmla="*/ 3589225 w 4629710"/>
              <a:gd name="connsiteY65" fmla="*/ 2079182 h 2086429"/>
              <a:gd name="connsiteX66" fmla="*/ 4626351 w 4629710"/>
              <a:gd name="connsiteY66" fmla="*/ 1034143 h 2086429"/>
              <a:gd name="connsiteX67" fmla="*/ 1614625 w 4629710"/>
              <a:gd name="connsiteY67" fmla="*/ 1018568 h 2086429"/>
              <a:gd name="connsiteX68" fmla="*/ 1692206 w 4629710"/>
              <a:gd name="connsiteY68" fmla="*/ 1050446 h 2086429"/>
              <a:gd name="connsiteX69" fmla="*/ 1692206 w 4629710"/>
              <a:gd name="connsiteY69" fmla="*/ 1207526 h 2086429"/>
              <a:gd name="connsiteX70" fmla="*/ 904454 w 4629710"/>
              <a:gd name="connsiteY70" fmla="*/ 2001593 h 2086429"/>
              <a:gd name="connsiteX71" fmla="*/ 820292 w 4629710"/>
              <a:gd name="connsiteY71" fmla="*/ 2086429 h 2086429"/>
              <a:gd name="connsiteX72" fmla="*/ 509300 w 4629710"/>
              <a:gd name="connsiteY72" fmla="*/ 2086429 h 2086429"/>
              <a:gd name="connsiteX73" fmla="*/ 535713 w 4629710"/>
              <a:gd name="connsiteY73" fmla="*/ 2059804 h 2086429"/>
              <a:gd name="connsiteX74" fmla="*/ 1537045 w 4629710"/>
              <a:gd name="connsiteY74" fmla="*/ 1050446 h 2086429"/>
              <a:gd name="connsiteX75" fmla="*/ 1614625 w 4629710"/>
              <a:gd name="connsiteY75" fmla="*/ 1018568 h 2086429"/>
              <a:gd name="connsiteX76" fmla="*/ 2303600 w 4629710"/>
              <a:gd name="connsiteY76" fmla="*/ 841225 h 2086429"/>
              <a:gd name="connsiteX77" fmla="*/ 2381181 w 4629710"/>
              <a:gd name="connsiteY77" fmla="*/ 874475 h 2086429"/>
              <a:gd name="connsiteX78" fmla="*/ 2381181 w 4629710"/>
              <a:gd name="connsiteY78" fmla="*/ 1031485 h 2086429"/>
              <a:gd name="connsiteX79" fmla="*/ 1379622 w 4629710"/>
              <a:gd name="connsiteY79" fmla="*/ 2040153 h 2086429"/>
              <a:gd name="connsiteX80" fmla="*/ 1333672 w 4629710"/>
              <a:gd name="connsiteY80" fmla="*/ 2086429 h 2086429"/>
              <a:gd name="connsiteX81" fmla="*/ 1022608 w 4629710"/>
              <a:gd name="connsiteY81" fmla="*/ 2086429 h 2086429"/>
              <a:gd name="connsiteX82" fmla="*/ 1076516 w 4629710"/>
              <a:gd name="connsiteY82" fmla="*/ 2032139 h 2086429"/>
              <a:gd name="connsiteX83" fmla="*/ 2226020 w 4629710"/>
              <a:gd name="connsiteY83" fmla="*/ 874475 h 2086429"/>
              <a:gd name="connsiteX84" fmla="*/ 2303600 w 4629710"/>
              <a:gd name="connsiteY84" fmla="*/ 841225 h 2086429"/>
              <a:gd name="connsiteX85" fmla="*/ 1838798 w 4629710"/>
              <a:gd name="connsiteY85" fmla="*/ 795146 h 2086429"/>
              <a:gd name="connsiteX86" fmla="*/ 1916161 w 4629710"/>
              <a:gd name="connsiteY86" fmla="*/ 828267 h 2086429"/>
              <a:gd name="connsiteX87" fmla="*/ 1916161 w 4629710"/>
              <a:gd name="connsiteY87" fmla="*/ 984672 h 2086429"/>
              <a:gd name="connsiteX88" fmla="*/ 1761434 w 4629710"/>
              <a:gd name="connsiteY88" fmla="*/ 984672 h 2086429"/>
              <a:gd name="connsiteX89" fmla="*/ 1761434 w 4629710"/>
              <a:gd name="connsiteY89" fmla="*/ 828267 h 2086429"/>
              <a:gd name="connsiteX90" fmla="*/ 1838798 w 4629710"/>
              <a:gd name="connsiteY90" fmla="*/ 795146 h 2086429"/>
              <a:gd name="connsiteX91" fmla="*/ 4629710 w 4629710"/>
              <a:gd name="connsiteY91" fmla="*/ 514384 h 2086429"/>
              <a:gd name="connsiteX92" fmla="*/ 4629710 w 4629710"/>
              <a:gd name="connsiteY92" fmla="*/ 828997 h 2086429"/>
              <a:gd name="connsiteX93" fmla="*/ 4595945 w 4629710"/>
              <a:gd name="connsiteY93" fmla="*/ 863022 h 2086429"/>
              <a:gd name="connsiteX94" fmla="*/ 3437297 w 4629710"/>
              <a:gd name="connsiteY94" fmla="*/ 2030584 h 2086429"/>
              <a:gd name="connsiteX95" fmla="*/ 3381878 w 4629710"/>
              <a:gd name="connsiteY95" fmla="*/ 2086429 h 2086429"/>
              <a:gd name="connsiteX96" fmla="*/ 3070403 w 4629710"/>
              <a:gd name="connsiteY96" fmla="*/ 2086429 h 2086429"/>
              <a:gd name="connsiteX97" fmla="*/ 3214665 w 4629710"/>
              <a:gd name="connsiteY97" fmla="*/ 1940988 h 2086429"/>
              <a:gd name="connsiteX98" fmla="*/ 4469965 w 4629710"/>
              <a:gd name="connsiteY98" fmla="*/ 675434 h 2086429"/>
              <a:gd name="connsiteX99" fmla="*/ 4629710 w 4629710"/>
              <a:gd name="connsiteY99" fmla="*/ 0 h 2086429"/>
              <a:gd name="connsiteX100" fmla="*/ 4629710 w 4629710"/>
              <a:gd name="connsiteY100" fmla="*/ 314353 h 2086429"/>
              <a:gd name="connsiteX101" fmla="*/ 4558252 w 4629710"/>
              <a:gd name="connsiteY101" fmla="*/ 386295 h 2086429"/>
              <a:gd name="connsiteX102" fmla="*/ 3117080 w 4629710"/>
              <a:gd name="connsiteY102" fmla="*/ 1837231 h 2086429"/>
              <a:gd name="connsiteX103" fmla="*/ 2869559 w 4629710"/>
              <a:gd name="connsiteY103" fmla="*/ 2086429 h 2086429"/>
              <a:gd name="connsiteX104" fmla="*/ 2558298 w 4629710"/>
              <a:gd name="connsiteY104" fmla="*/ 2086429 h 2086429"/>
              <a:gd name="connsiteX105" fmla="*/ 2623869 w 4629710"/>
              <a:gd name="connsiteY105" fmla="*/ 2020383 h 2086429"/>
              <a:gd name="connsiteX106" fmla="*/ 4514978 w 4629710"/>
              <a:gd name="connsiteY106" fmla="*/ 115564 h 208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629710" h="2086429">
                <a:moveTo>
                  <a:pt x="4629710" y="2062620"/>
                </a:moveTo>
                <a:lnTo>
                  <a:pt x="4629710" y="2086429"/>
                </a:lnTo>
                <a:lnTo>
                  <a:pt x="4606079" y="2086429"/>
                </a:lnTo>
                <a:close/>
                <a:moveTo>
                  <a:pt x="1769949" y="1893739"/>
                </a:moveTo>
                <a:cubicBezTo>
                  <a:pt x="1798116" y="1893739"/>
                  <a:pt x="1826283" y="1904822"/>
                  <a:pt x="1847524" y="1926988"/>
                </a:cubicBezTo>
                <a:cubicBezTo>
                  <a:pt x="1891853" y="1969473"/>
                  <a:pt x="1891853" y="2039666"/>
                  <a:pt x="1847524" y="2082151"/>
                </a:cubicBezTo>
                <a:cubicBezTo>
                  <a:pt x="1847524" y="2082151"/>
                  <a:pt x="1847524" y="2082151"/>
                  <a:pt x="1845924" y="2083764"/>
                </a:cubicBezTo>
                <a:lnTo>
                  <a:pt x="1843281" y="2086429"/>
                </a:lnTo>
                <a:lnTo>
                  <a:pt x="1534067" y="2086429"/>
                </a:lnTo>
                <a:lnTo>
                  <a:pt x="1692374" y="1926988"/>
                </a:lnTo>
                <a:cubicBezTo>
                  <a:pt x="1713615" y="1904822"/>
                  <a:pt x="1741782" y="1893739"/>
                  <a:pt x="1769949" y="1893739"/>
                </a:cubicBezTo>
                <a:close/>
                <a:moveTo>
                  <a:pt x="2462350" y="1712302"/>
                </a:moveTo>
                <a:cubicBezTo>
                  <a:pt x="2490519" y="1712302"/>
                  <a:pt x="2518688" y="1722924"/>
                  <a:pt x="2539931" y="1744168"/>
                </a:cubicBezTo>
                <a:cubicBezTo>
                  <a:pt x="2582415" y="1788503"/>
                  <a:pt x="2582415" y="1858701"/>
                  <a:pt x="2539931" y="1901188"/>
                </a:cubicBezTo>
                <a:cubicBezTo>
                  <a:pt x="2539931" y="1901188"/>
                  <a:pt x="2539931" y="1901188"/>
                  <a:pt x="2369776" y="2072642"/>
                </a:cubicBezTo>
                <a:lnTo>
                  <a:pt x="2356093" y="2086429"/>
                </a:lnTo>
                <a:lnTo>
                  <a:pt x="2045101" y="2086429"/>
                </a:lnTo>
                <a:lnTo>
                  <a:pt x="2115833" y="2015158"/>
                </a:lnTo>
                <a:cubicBezTo>
                  <a:pt x="2203361" y="1926962"/>
                  <a:pt x="2292990" y="1836649"/>
                  <a:pt x="2384770" y="1744168"/>
                </a:cubicBezTo>
                <a:cubicBezTo>
                  <a:pt x="2406013" y="1722924"/>
                  <a:pt x="2434181" y="1712302"/>
                  <a:pt x="2462350" y="1712302"/>
                </a:cubicBezTo>
                <a:close/>
                <a:moveTo>
                  <a:pt x="4629710" y="1546814"/>
                </a:moveTo>
                <a:lnTo>
                  <a:pt x="4629710" y="1858916"/>
                </a:lnTo>
                <a:lnTo>
                  <a:pt x="4619307" y="1869385"/>
                </a:lnTo>
                <a:cubicBezTo>
                  <a:pt x="4552784" y="1936338"/>
                  <a:pt x="4484229" y="2005336"/>
                  <a:pt x="4413580" y="2076441"/>
                </a:cubicBezTo>
                <a:lnTo>
                  <a:pt x="4403656" y="2086429"/>
                </a:lnTo>
                <a:lnTo>
                  <a:pt x="4093847" y="2086429"/>
                </a:lnTo>
                <a:lnTo>
                  <a:pt x="4162148" y="2017650"/>
                </a:lnTo>
                <a:cubicBezTo>
                  <a:pt x="4291492" y="1887401"/>
                  <a:pt x="4439313" y="1738544"/>
                  <a:pt x="4608252" y="1568422"/>
                </a:cubicBezTo>
                <a:close/>
                <a:moveTo>
                  <a:pt x="2238267" y="1422274"/>
                </a:moveTo>
                <a:cubicBezTo>
                  <a:pt x="2266433" y="1422274"/>
                  <a:pt x="2294599" y="1433380"/>
                  <a:pt x="2315838" y="1455593"/>
                </a:cubicBezTo>
                <a:cubicBezTo>
                  <a:pt x="2360165" y="1498167"/>
                  <a:pt x="2360165" y="1568507"/>
                  <a:pt x="2315838" y="1611082"/>
                </a:cubicBezTo>
                <a:cubicBezTo>
                  <a:pt x="2315838" y="1611082"/>
                  <a:pt x="2315838" y="1611082"/>
                  <a:pt x="2083124" y="1848018"/>
                </a:cubicBezTo>
                <a:cubicBezTo>
                  <a:pt x="2040645" y="1890592"/>
                  <a:pt x="1970461" y="1890592"/>
                  <a:pt x="1927981" y="1848018"/>
                </a:cubicBezTo>
                <a:cubicBezTo>
                  <a:pt x="1885502" y="1803592"/>
                  <a:pt x="1885502" y="1733252"/>
                  <a:pt x="1927981" y="1690678"/>
                </a:cubicBezTo>
                <a:cubicBezTo>
                  <a:pt x="1927981" y="1690678"/>
                  <a:pt x="1927981" y="1690678"/>
                  <a:pt x="2160695" y="1455593"/>
                </a:cubicBezTo>
                <a:cubicBezTo>
                  <a:pt x="2181935" y="1433380"/>
                  <a:pt x="2210101" y="1422274"/>
                  <a:pt x="2238267" y="1422274"/>
                </a:cubicBezTo>
                <a:close/>
                <a:moveTo>
                  <a:pt x="828764" y="1296841"/>
                </a:moveTo>
                <a:cubicBezTo>
                  <a:pt x="856944" y="1296841"/>
                  <a:pt x="885125" y="1307926"/>
                  <a:pt x="906376" y="1330096"/>
                </a:cubicBezTo>
                <a:cubicBezTo>
                  <a:pt x="948878" y="1372589"/>
                  <a:pt x="948878" y="1442796"/>
                  <a:pt x="906376" y="1485289"/>
                </a:cubicBezTo>
                <a:cubicBezTo>
                  <a:pt x="906376" y="1485289"/>
                  <a:pt x="906376" y="1485289"/>
                  <a:pt x="442282" y="1952837"/>
                </a:cubicBezTo>
                <a:lnTo>
                  <a:pt x="309677" y="2086429"/>
                </a:lnTo>
                <a:lnTo>
                  <a:pt x="0" y="2086429"/>
                </a:lnTo>
                <a:lnTo>
                  <a:pt x="86087" y="1999748"/>
                </a:lnTo>
                <a:cubicBezTo>
                  <a:pt x="291823" y="1792593"/>
                  <a:pt x="513120" y="1569771"/>
                  <a:pt x="751152" y="1330096"/>
                </a:cubicBezTo>
                <a:cubicBezTo>
                  <a:pt x="772404" y="1307926"/>
                  <a:pt x="800583" y="1296841"/>
                  <a:pt x="828764" y="1296841"/>
                </a:cubicBezTo>
                <a:close/>
                <a:moveTo>
                  <a:pt x="2890951" y="1280952"/>
                </a:moveTo>
                <a:cubicBezTo>
                  <a:pt x="2919126" y="1280952"/>
                  <a:pt x="2947301" y="1292024"/>
                  <a:pt x="2968547" y="1314167"/>
                </a:cubicBezTo>
                <a:cubicBezTo>
                  <a:pt x="3011040" y="1356609"/>
                  <a:pt x="3011040" y="1426731"/>
                  <a:pt x="2968547" y="1471018"/>
                </a:cubicBezTo>
                <a:cubicBezTo>
                  <a:pt x="2968547" y="1471018"/>
                  <a:pt x="2968547" y="1471018"/>
                  <a:pt x="2781947" y="1657393"/>
                </a:cubicBezTo>
                <a:cubicBezTo>
                  <a:pt x="2739454" y="1701680"/>
                  <a:pt x="2669249" y="1701680"/>
                  <a:pt x="2626756" y="1657393"/>
                </a:cubicBezTo>
                <a:cubicBezTo>
                  <a:pt x="2582415" y="1614951"/>
                  <a:pt x="2582415" y="1544830"/>
                  <a:pt x="2626756" y="1500543"/>
                </a:cubicBezTo>
                <a:cubicBezTo>
                  <a:pt x="2626756" y="1500543"/>
                  <a:pt x="2626756" y="1500543"/>
                  <a:pt x="2813355" y="1314167"/>
                </a:cubicBezTo>
                <a:cubicBezTo>
                  <a:pt x="2834601" y="1292024"/>
                  <a:pt x="2862776" y="1280952"/>
                  <a:pt x="2890951" y="1280952"/>
                </a:cubicBezTo>
                <a:close/>
                <a:moveTo>
                  <a:pt x="2489546" y="1169336"/>
                </a:moveTo>
                <a:cubicBezTo>
                  <a:pt x="2517821" y="1169336"/>
                  <a:pt x="2546097" y="1179916"/>
                  <a:pt x="2568346" y="1201077"/>
                </a:cubicBezTo>
                <a:cubicBezTo>
                  <a:pt x="2610990" y="1245238"/>
                  <a:pt x="2610990" y="1315160"/>
                  <a:pt x="2568346" y="1357482"/>
                </a:cubicBezTo>
                <a:cubicBezTo>
                  <a:pt x="2523847" y="1401643"/>
                  <a:pt x="2455245" y="1401643"/>
                  <a:pt x="2410746" y="1357482"/>
                </a:cubicBezTo>
                <a:cubicBezTo>
                  <a:pt x="2368102" y="1315160"/>
                  <a:pt x="2368102" y="1245238"/>
                  <a:pt x="2410746" y="1201077"/>
                </a:cubicBezTo>
                <a:cubicBezTo>
                  <a:pt x="2432996" y="1179916"/>
                  <a:pt x="2461271" y="1169336"/>
                  <a:pt x="2489546" y="1169336"/>
                </a:cubicBezTo>
                <a:close/>
                <a:moveTo>
                  <a:pt x="4629710" y="1030758"/>
                </a:moveTo>
                <a:lnTo>
                  <a:pt x="4629710" y="1344123"/>
                </a:lnTo>
                <a:lnTo>
                  <a:pt x="4521168" y="1453492"/>
                </a:lnTo>
                <a:cubicBezTo>
                  <a:pt x="4370413" y="1605399"/>
                  <a:pt x="4211859" y="1765162"/>
                  <a:pt x="4045104" y="1933189"/>
                </a:cubicBezTo>
                <a:lnTo>
                  <a:pt x="3893025" y="2086429"/>
                </a:lnTo>
                <a:lnTo>
                  <a:pt x="3582033" y="2086429"/>
                </a:lnTo>
                <a:lnTo>
                  <a:pt x="3589225" y="2079182"/>
                </a:lnTo>
                <a:cubicBezTo>
                  <a:pt x="3763876" y="1903199"/>
                  <a:pt x="4074367" y="1590339"/>
                  <a:pt x="4626351" y="1034143"/>
                </a:cubicBezTo>
                <a:close/>
                <a:moveTo>
                  <a:pt x="1614625" y="1018568"/>
                </a:moveTo>
                <a:cubicBezTo>
                  <a:pt x="1642794" y="1018568"/>
                  <a:pt x="1670963" y="1029194"/>
                  <a:pt x="1692206" y="1050446"/>
                </a:cubicBezTo>
                <a:cubicBezTo>
                  <a:pt x="1734690" y="1094798"/>
                  <a:pt x="1734690" y="1165022"/>
                  <a:pt x="1692206" y="1207526"/>
                </a:cubicBezTo>
                <a:cubicBezTo>
                  <a:pt x="1692206" y="1207526"/>
                  <a:pt x="1692206" y="1207526"/>
                  <a:pt x="904454" y="2001593"/>
                </a:cubicBezTo>
                <a:lnTo>
                  <a:pt x="820292" y="2086429"/>
                </a:lnTo>
                <a:lnTo>
                  <a:pt x="509300" y="2086429"/>
                </a:lnTo>
                <a:lnTo>
                  <a:pt x="535713" y="2059804"/>
                </a:lnTo>
                <a:cubicBezTo>
                  <a:pt x="837224" y="1755877"/>
                  <a:pt x="1169926" y="1420508"/>
                  <a:pt x="1537045" y="1050446"/>
                </a:cubicBezTo>
                <a:cubicBezTo>
                  <a:pt x="1558288" y="1029194"/>
                  <a:pt x="1586457" y="1018568"/>
                  <a:pt x="1614625" y="1018568"/>
                </a:cubicBezTo>
                <a:close/>
                <a:moveTo>
                  <a:pt x="2303600" y="841225"/>
                </a:moveTo>
                <a:cubicBezTo>
                  <a:pt x="2331769" y="841225"/>
                  <a:pt x="2359938" y="852309"/>
                  <a:pt x="2381181" y="874475"/>
                </a:cubicBezTo>
                <a:cubicBezTo>
                  <a:pt x="2423665" y="916960"/>
                  <a:pt x="2423665" y="987153"/>
                  <a:pt x="2381181" y="1031485"/>
                </a:cubicBezTo>
                <a:cubicBezTo>
                  <a:pt x="2381181" y="1031485"/>
                  <a:pt x="2381181" y="1031485"/>
                  <a:pt x="1379622" y="2040153"/>
                </a:cubicBezTo>
                <a:lnTo>
                  <a:pt x="1333672" y="2086429"/>
                </a:lnTo>
                <a:lnTo>
                  <a:pt x="1022608" y="2086429"/>
                </a:lnTo>
                <a:lnTo>
                  <a:pt x="1076516" y="2032139"/>
                </a:lnTo>
                <a:cubicBezTo>
                  <a:pt x="1416254" y="1689990"/>
                  <a:pt x="1797714" y="1305822"/>
                  <a:pt x="2226020" y="874475"/>
                </a:cubicBezTo>
                <a:cubicBezTo>
                  <a:pt x="2247263" y="852309"/>
                  <a:pt x="2275431" y="841225"/>
                  <a:pt x="2303600" y="841225"/>
                </a:cubicBezTo>
                <a:close/>
                <a:moveTo>
                  <a:pt x="1838798" y="795146"/>
                </a:moveTo>
                <a:cubicBezTo>
                  <a:pt x="1866888" y="795146"/>
                  <a:pt x="1894978" y="806186"/>
                  <a:pt x="1916161" y="828267"/>
                </a:cubicBezTo>
                <a:cubicBezTo>
                  <a:pt x="1958527" y="870588"/>
                  <a:pt x="1958527" y="940510"/>
                  <a:pt x="1916161" y="984672"/>
                </a:cubicBezTo>
                <a:cubicBezTo>
                  <a:pt x="1873795" y="1026993"/>
                  <a:pt x="1803800" y="1026993"/>
                  <a:pt x="1761434" y="984672"/>
                </a:cubicBezTo>
                <a:cubicBezTo>
                  <a:pt x="1717227" y="940510"/>
                  <a:pt x="1717227" y="870588"/>
                  <a:pt x="1761434" y="828267"/>
                </a:cubicBezTo>
                <a:cubicBezTo>
                  <a:pt x="1782617" y="806186"/>
                  <a:pt x="1810708" y="795146"/>
                  <a:pt x="1838798" y="795146"/>
                </a:cubicBezTo>
                <a:close/>
                <a:moveTo>
                  <a:pt x="4629710" y="514384"/>
                </a:moveTo>
                <a:lnTo>
                  <a:pt x="4629710" y="828997"/>
                </a:lnTo>
                <a:lnTo>
                  <a:pt x="4595945" y="863022"/>
                </a:lnTo>
                <a:cubicBezTo>
                  <a:pt x="4281421" y="1179966"/>
                  <a:pt x="3899954" y="1564368"/>
                  <a:pt x="3437297" y="2030584"/>
                </a:cubicBezTo>
                <a:lnTo>
                  <a:pt x="3381878" y="2086429"/>
                </a:lnTo>
                <a:lnTo>
                  <a:pt x="3070403" y="2086429"/>
                </a:lnTo>
                <a:lnTo>
                  <a:pt x="3214665" y="1940988"/>
                </a:lnTo>
                <a:cubicBezTo>
                  <a:pt x="3538718" y="1614288"/>
                  <a:pt x="3949427" y="1200224"/>
                  <a:pt x="4469965" y="675434"/>
                </a:cubicBezTo>
                <a:close/>
                <a:moveTo>
                  <a:pt x="4629710" y="0"/>
                </a:moveTo>
                <a:lnTo>
                  <a:pt x="4629710" y="314353"/>
                </a:lnTo>
                <a:lnTo>
                  <a:pt x="4558252" y="386295"/>
                </a:lnTo>
                <a:cubicBezTo>
                  <a:pt x="4166000" y="781204"/>
                  <a:pt x="3691376" y="1259044"/>
                  <a:pt x="3117080" y="1837231"/>
                </a:cubicBezTo>
                <a:lnTo>
                  <a:pt x="2869559" y="2086429"/>
                </a:lnTo>
                <a:lnTo>
                  <a:pt x="2558298" y="2086429"/>
                </a:lnTo>
                <a:lnTo>
                  <a:pt x="2623869" y="2020383"/>
                </a:lnTo>
                <a:cubicBezTo>
                  <a:pt x="2894027" y="1748266"/>
                  <a:pt x="3434344" y="1204032"/>
                  <a:pt x="4514978" y="115564"/>
                </a:cubicBezTo>
                <a:close/>
              </a:path>
            </a:pathLst>
          </a:custGeom>
          <a:gradFill>
            <a:gsLst>
              <a:gs pos="47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03457" y="2617378"/>
            <a:ext cx="1023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0070C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谢谢观看！</a:t>
            </a:r>
            <a:endParaRPr lang="zh-CN" altLang="en-US" sz="6600" dirty="0">
              <a:solidFill>
                <a:prstClr val="black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303457" y="2613025"/>
            <a:ext cx="455041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303457" y="3697525"/>
            <a:ext cx="455041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98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72951" y="561510"/>
            <a:ext cx="6085320" cy="379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2018</a:t>
            </a:r>
            <a:r>
              <a:rPr lang="zh-CN" altLang="en-US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年</a:t>
            </a:r>
            <a:r>
              <a:rPr lang="en-US" altLang="zh-CN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5</a:t>
            </a:r>
            <a:r>
              <a:rPr lang="zh-CN" altLang="en-US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月</a:t>
            </a:r>
            <a:r>
              <a:rPr lang="en-US" altLang="zh-CN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9</a:t>
            </a:r>
            <a:r>
              <a:rPr lang="zh-CN" altLang="en-US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日，腾讯发布</a:t>
            </a:r>
            <a:r>
              <a:rPr lang="en-US" altLang="zh-CN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《</a:t>
            </a:r>
            <a:r>
              <a:rPr lang="zh-CN" altLang="en-US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老年用户移动互联网报告</a:t>
            </a:r>
            <a:r>
              <a:rPr lang="en-US" altLang="zh-CN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》</a:t>
            </a:r>
            <a:endParaRPr lang="zh-CN" altLang="en-US" sz="1865" b="1" dirty="0">
              <a:solidFill>
                <a:schemeClr val="accent3">
                  <a:lumMod val="75000"/>
                </a:schemeClr>
              </a:solidFill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1" y="1042035"/>
            <a:ext cx="6833754" cy="43834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315200" y="1426756"/>
            <a:ext cx="4669536" cy="303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252A2D"/>
                </a:solidFill>
                <a:latin typeface="-apple-system"/>
              </a:rPr>
              <a:t>    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按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2018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年的数据计算，国内老年网民数量已经高达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8028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万，占老年人口比例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20%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，也就是说每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5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位老年人口中就有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1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位使用手机上网，且在近五年来，老年人触网速度是整体移动互联网普及速度的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1.6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倍。老年人正在用智能手机拥抱移动互联网生活。</a:t>
            </a:r>
          </a:p>
        </p:txBody>
      </p:sp>
    </p:spTree>
    <p:extLst>
      <p:ext uri="{BB962C8B-B14F-4D97-AF65-F5344CB8AC3E}">
        <p14:creationId xmlns:p14="http://schemas.microsoft.com/office/powerpoint/2010/main" val="266611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8247" y="622470"/>
            <a:ext cx="6085320" cy="379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2018</a:t>
            </a:r>
            <a:r>
              <a:rPr lang="zh-CN" altLang="en-US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年</a:t>
            </a:r>
            <a:r>
              <a:rPr lang="en-US" altLang="zh-CN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5</a:t>
            </a:r>
            <a:r>
              <a:rPr lang="zh-CN" altLang="en-US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月</a:t>
            </a:r>
            <a:r>
              <a:rPr lang="en-US" altLang="zh-CN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9</a:t>
            </a:r>
            <a:r>
              <a:rPr lang="zh-CN" altLang="en-US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日，腾讯发布</a:t>
            </a:r>
            <a:r>
              <a:rPr lang="en-US" altLang="zh-CN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《</a:t>
            </a:r>
            <a:r>
              <a:rPr lang="zh-CN" altLang="en-US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老年用户移动互联网报告</a:t>
            </a:r>
            <a:r>
              <a:rPr lang="en-US" altLang="zh-CN" sz="1865" b="1" dirty="0">
                <a:solidFill>
                  <a:schemeClr val="accent3">
                    <a:lumMod val="75000"/>
                  </a:schemeClr>
                </a:solidFill>
                <a:cs typeface="+mn-ea"/>
              </a:rPr>
              <a:t>》</a:t>
            </a:r>
            <a:endParaRPr lang="zh-CN" altLang="en-US" sz="1865" b="1" dirty="0">
              <a:solidFill>
                <a:schemeClr val="accent3">
                  <a:lumMod val="75000"/>
                </a:schemeClr>
              </a:solidFill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47" y="1346835"/>
            <a:ext cx="5809618" cy="343242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73566" y="1346835"/>
            <a:ext cx="5318433" cy="303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252A2D"/>
                </a:solidFill>
                <a:latin typeface="-apple-system"/>
              </a:rPr>
              <a:t>        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年轻人爱移动互联网新鲜的事物和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APP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，而老年人在这一点上并不逊色于年轻人。报告数据显示，每位网民平均手机下载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APP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数量为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33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个，而老年用户下载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APP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数量超过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20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个的占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85.5%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，并且约五成老年用户下载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APP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数量超过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30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个。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《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报告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》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显示，全民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K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歌、美颜相机、抖音三款年轻人喜欢的潮流</a:t>
            </a:r>
            <a:r>
              <a:rPr lang="en-US" altLang="zh-CN" sz="1600" b="1" dirty="0">
                <a:solidFill>
                  <a:srgbClr val="404040"/>
                </a:solidFill>
                <a:cs typeface="+mn-ea"/>
              </a:rPr>
              <a:t>APP</a:t>
            </a:r>
            <a:r>
              <a:rPr lang="zh-CN" altLang="en-US" sz="1600" b="1" dirty="0">
                <a:solidFill>
                  <a:srgbClr val="404040"/>
                </a:solidFill>
                <a:cs typeface="+mn-ea"/>
              </a:rPr>
              <a:t>，老年用户同样喜欢。</a:t>
            </a:r>
          </a:p>
        </p:txBody>
      </p:sp>
    </p:spTree>
    <p:extLst>
      <p:ext uri="{BB962C8B-B14F-4D97-AF65-F5344CB8AC3E}">
        <p14:creationId xmlns:p14="http://schemas.microsoft.com/office/powerpoint/2010/main" val="292371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968393" y="1878322"/>
            <a:ext cx="2936096" cy="2507184"/>
            <a:chOff x="2321705" y="2270688"/>
            <a:chExt cx="2936096" cy="250718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1705" y="2270688"/>
              <a:ext cx="2936096" cy="2507184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3089528" y="2741103"/>
              <a:ext cx="1302155" cy="13021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6000" sy="106000" algn="ctr" rotWithShape="0">
                <a:schemeClr val="accent3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37076" y="2935863"/>
              <a:ext cx="1007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3"/>
                  </a:solidFill>
                  <a:cs typeface="+mn-ea"/>
                  <a:sym typeface="+mn-lt"/>
                </a:rPr>
                <a:t>02</a:t>
              </a:r>
              <a:endParaRPr lang="zh-CN" altLang="en-US" sz="480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4216950" y="2251109"/>
            <a:ext cx="5487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3"/>
                </a:solidFill>
                <a:cs typeface="+mn-ea"/>
                <a:sym typeface="+mn-lt"/>
              </a:rPr>
              <a:t>直播与录播怎么去选择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4216950" y="3131914"/>
            <a:ext cx="507335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 bwMode="auto">
          <a:xfrm>
            <a:off x="5488517" y="2139947"/>
            <a:ext cx="5382683" cy="710370"/>
            <a:chOff x="4849960" y="2284443"/>
            <a:chExt cx="5382611" cy="710275"/>
          </a:xfrm>
        </p:grpSpPr>
        <p:grpSp>
          <p:nvGrpSpPr>
            <p:cNvPr id="18450" name="组合 90"/>
            <p:cNvGrpSpPr/>
            <p:nvPr/>
          </p:nvGrpSpPr>
          <p:grpSpPr bwMode="auto">
            <a:xfrm>
              <a:off x="5474518" y="2284443"/>
              <a:ext cx="4758053" cy="710275"/>
              <a:chOff x="5394700" y="1317507"/>
              <a:chExt cx="4758053" cy="710275"/>
            </a:xfrm>
          </p:grpSpPr>
          <p:sp>
            <p:nvSpPr>
              <p:cNvPr id="94" name="TextBox 19"/>
              <p:cNvSpPr txBox="1"/>
              <p:nvPr/>
            </p:nvSpPr>
            <p:spPr>
              <a:xfrm>
                <a:off x="5394700" y="1317507"/>
                <a:ext cx="2444433" cy="400056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pPr>
                  <a:defRPr/>
                </a:pPr>
                <a:r>
                  <a:rPr lang="zh-CN" altLang="en-US" sz="2000" b="1" dirty="0">
                    <a:latin typeface="+mn-lt"/>
                    <a:cs typeface="+mn-ea"/>
                    <a:sym typeface="+mn-lt"/>
                  </a:rPr>
                  <a:t>提供的是“商品”</a:t>
                </a:r>
                <a:endParaRPr lang="en-US" sz="2000" b="1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95" name="文本框 5"/>
              <p:cNvSpPr txBox="1"/>
              <p:nvPr/>
            </p:nvSpPr>
            <p:spPr>
              <a:xfrm>
                <a:off x="5394700" y="1730048"/>
                <a:ext cx="4758053" cy="297734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zh-CN" altLang="en-US" sz="133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相较于正常销售，有一定的折扣力度。</a:t>
                </a:r>
              </a:p>
            </p:txBody>
          </p:sp>
        </p:grpSp>
        <p:sp>
          <p:nvSpPr>
            <p:cNvPr id="92" name="椭圆 91"/>
            <p:cNvSpPr/>
            <p:nvPr/>
          </p:nvSpPr>
          <p:spPr>
            <a:xfrm>
              <a:off x="4849960" y="2417774"/>
              <a:ext cx="537626" cy="537560"/>
            </a:xfrm>
            <a:prstGeom prst="ellipse">
              <a:avLst/>
            </a:prstGeom>
            <a:gradFill>
              <a:gsLst>
                <a:gs pos="4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3" name="椭圆 34"/>
            <p:cNvSpPr/>
            <p:nvPr/>
          </p:nvSpPr>
          <p:spPr>
            <a:xfrm>
              <a:off x="5004474" y="2548990"/>
              <a:ext cx="228597" cy="270897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 bwMode="auto">
          <a:xfrm>
            <a:off x="5488517" y="3407839"/>
            <a:ext cx="5571067" cy="727352"/>
            <a:chOff x="4849960" y="3515534"/>
            <a:chExt cx="5571297" cy="727317"/>
          </a:xfrm>
        </p:grpSpPr>
        <p:grpSp>
          <p:nvGrpSpPr>
            <p:cNvPr id="18445" name="组合 96"/>
            <p:cNvGrpSpPr/>
            <p:nvPr/>
          </p:nvGrpSpPr>
          <p:grpSpPr bwMode="auto">
            <a:xfrm>
              <a:off x="5474518" y="3515534"/>
              <a:ext cx="4946739" cy="727317"/>
              <a:chOff x="5394700" y="1317507"/>
              <a:chExt cx="4946739" cy="727317"/>
            </a:xfrm>
          </p:grpSpPr>
          <p:sp>
            <p:nvSpPr>
              <p:cNvPr id="100" name="TextBox 19"/>
              <p:cNvSpPr txBox="1"/>
              <p:nvPr/>
            </p:nvSpPr>
            <p:spPr>
              <a:xfrm>
                <a:off x="5394700" y="1317507"/>
                <a:ext cx="2444433" cy="400091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pPr>
                  <a:defRPr/>
                </a:pPr>
                <a:r>
                  <a:rPr lang="zh-CN" altLang="en-US" sz="2000" b="1" dirty="0">
                    <a:latin typeface="+mn-lt"/>
                    <a:cs typeface="+mn-ea"/>
                    <a:sym typeface="+mn-lt"/>
                  </a:rPr>
                  <a:t>呈现的是“演技”</a:t>
                </a:r>
                <a:endParaRPr lang="en-US" sz="2000" b="1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1" name="文本框 12"/>
              <p:cNvSpPr txBox="1"/>
              <p:nvPr/>
            </p:nvSpPr>
            <p:spPr>
              <a:xfrm>
                <a:off x="5394700" y="1747064"/>
                <a:ext cx="4946739" cy="297760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zh-CN" altLang="en-US" sz="133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商业直播对直播主的要求是相当高的，靠演技来调动观众购买欲。</a:t>
                </a:r>
              </a:p>
            </p:txBody>
          </p:sp>
        </p:grpSp>
        <p:sp>
          <p:nvSpPr>
            <p:cNvPr id="98" name="椭圆 97"/>
            <p:cNvSpPr/>
            <p:nvPr/>
          </p:nvSpPr>
          <p:spPr>
            <a:xfrm>
              <a:off x="4849960" y="3648877"/>
              <a:ext cx="537656" cy="537607"/>
            </a:xfrm>
            <a:prstGeom prst="ellipse">
              <a:avLst/>
            </a:prstGeom>
            <a:gradFill>
              <a:gsLst>
                <a:gs pos="4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9" name="椭圆 35"/>
            <p:cNvSpPr/>
            <p:nvPr/>
          </p:nvSpPr>
          <p:spPr>
            <a:xfrm>
              <a:off x="4983315" y="3780104"/>
              <a:ext cx="270945" cy="270920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 bwMode="auto">
          <a:xfrm>
            <a:off x="5488517" y="4601634"/>
            <a:ext cx="5571067" cy="744329"/>
            <a:chOff x="4849960" y="4746625"/>
            <a:chExt cx="5571297" cy="744353"/>
          </a:xfrm>
        </p:grpSpPr>
        <p:grpSp>
          <p:nvGrpSpPr>
            <p:cNvPr id="18440" name="组合 102"/>
            <p:cNvGrpSpPr/>
            <p:nvPr/>
          </p:nvGrpSpPr>
          <p:grpSpPr bwMode="auto">
            <a:xfrm>
              <a:off x="5474518" y="4746625"/>
              <a:ext cx="4946739" cy="744353"/>
              <a:chOff x="5394700" y="1317507"/>
              <a:chExt cx="4946739" cy="744353"/>
            </a:xfrm>
          </p:grpSpPr>
          <p:sp>
            <p:nvSpPr>
              <p:cNvPr id="106" name="TextBox 19"/>
              <p:cNvSpPr txBox="1"/>
              <p:nvPr/>
            </p:nvSpPr>
            <p:spPr>
              <a:xfrm>
                <a:off x="5394700" y="1317507"/>
                <a:ext cx="2444433" cy="400123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pPr>
                  <a:defRPr/>
                </a:pPr>
                <a:r>
                  <a:rPr lang="zh-CN" altLang="en-US" sz="2000" b="1" dirty="0">
                    <a:latin typeface="+mn-lt"/>
                    <a:cs typeface="+mn-ea"/>
                    <a:sym typeface="+mn-lt"/>
                  </a:rPr>
                  <a:t>重要的是“互动”</a:t>
                </a:r>
                <a:endParaRPr lang="en-US" sz="2000" b="1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7" name="文本框 17"/>
              <p:cNvSpPr txBox="1"/>
              <p:nvPr/>
            </p:nvSpPr>
            <p:spPr>
              <a:xfrm>
                <a:off x="5394700" y="1764076"/>
                <a:ext cx="4946739" cy="297784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zh-CN" altLang="en-US" sz="133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直播间的人气，与观众的互动交流，是直播的魅力所在。</a:t>
                </a:r>
              </a:p>
            </p:txBody>
          </p:sp>
        </p:grpSp>
        <p:sp>
          <p:nvSpPr>
            <p:cNvPr id="104" name="椭圆 103"/>
            <p:cNvSpPr/>
            <p:nvPr/>
          </p:nvSpPr>
          <p:spPr>
            <a:xfrm>
              <a:off x="4849960" y="4879980"/>
              <a:ext cx="537656" cy="537651"/>
            </a:xfrm>
            <a:prstGeom prst="ellipse">
              <a:avLst/>
            </a:prstGeom>
            <a:gradFill>
              <a:gsLst>
                <a:gs pos="4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5" name="椭圆 36"/>
            <p:cNvSpPr/>
            <p:nvPr/>
          </p:nvSpPr>
          <p:spPr>
            <a:xfrm>
              <a:off x="4983315" y="5015451"/>
              <a:ext cx="270945" cy="262475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324188" y="371958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关于直播销售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24" y="1150162"/>
            <a:ext cx="4600194" cy="471007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250466" y="476843"/>
            <a:ext cx="498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u="sng" dirty="0">
                <a:solidFill>
                  <a:srgbClr val="333333"/>
                </a:solidFill>
                <a:latin typeface="arial" panose="020B0604020202020204" pitchFamily="34" charset="0"/>
              </a:rPr>
              <a:t>互联网营销师（</a:t>
            </a:r>
            <a:r>
              <a:rPr lang="en-US" altLang="zh-CN" b="1" u="sng" dirty="0">
                <a:solidFill>
                  <a:srgbClr val="333333"/>
                </a:solidFill>
                <a:latin typeface="arial" panose="020B0604020202020204" pitchFamily="34" charset="0"/>
              </a:rPr>
              <a:t>2020</a:t>
            </a:r>
            <a:r>
              <a:rPr lang="zh-CN" altLang="en-US" b="1" u="sng" dirty="0">
                <a:solidFill>
                  <a:srgbClr val="333333"/>
                </a:solidFill>
                <a:latin typeface="arial" panose="020B0604020202020204" pitchFamily="34" charset="0"/>
              </a:rPr>
              <a:t>年</a:t>
            </a:r>
            <a:r>
              <a:rPr lang="en-US" altLang="zh-CN" b="1" u="sng" dirty="0">
                <a:solidFill>
                  <a:srgbClr val="333333"/>
                </a:solidFill>
                <a:latin typeface="arial" panose="020B0604020202020204" pitchFamily="34" charset="0"/>
              </a:rPr>
              <a:t>5</a:t>
            </a:r>
            <a:r>
              <a:rPr lang="zh-CN" altLang="en-US" b="1" u="sng" dirty="0">
                <a:solidFill>
                  <a:srgbClr val="333333"/>
                </a:solidFill>
                <a:latin typeface="arial" panose="020B0604020202020204" pitchFamily="34" charset="0"/>
              </a:rPr>
              <a:t>月人保部新职业目录）</a:t>
            </a:r>
            <a:endParaRPr lang="zh-CN" altLang="en-US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 bwMode="auto">
          <a:xfrm>
            <a:off x="7387316" y="1591389"/>
            <a:ext cx="3463564" cy="707886"/>
            <a:chOff x="4849960" y="2284443"/>
            <a:chExt cx="3068991" cy="707791"/>
          </a:xfrm>
        </p:grpSpPr>
        <p:sp>
          <p:nvSpPr>
            <p:cNvPr id="94" name="TextBox 19"/>
            <p:cNvSpPr txBox="1"/>
            <p:nvPr/>
          </p:nvSpPr>
          <p:spPr bwMode="auto">
            <a:xfrm>
              <a:off x="5474518" y="2284443"/>
              <a:ext cx="2444433" cy="7077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>
                <a:defRPr/>
              </a:pPr>
              <a:r>
                <a:rPr lang="zh-CN" altLang="en-US" sz="2000" b="1" dirty="0">
                  <a:latin typeface="+mn-lt"/>
                  <a:cs typeface="+mn-ea"/>
                  <a:sym typeface="+mn-lt"/>
                </a:rPr>
                <a:t>提供的是“现场教学”</a:t>
              </a:r>
              <a:endParaRPr lang="en-US" sz="2000" b="1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4849960" y="2417774"/>
              <a:ext cx="537626" cy="537560"/>
            </a:xfrm>
            <a:prstGeom prst="ellipse">
              <a:avLst/>
            </a:prstGeom>
            <a:gradFill>
              <a:gsLst>
                <a:gs pos="4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3" name="椭圆 34"/>
            <p:cNvSpPr/>
            <p:nvPr/>
          </p:nvSpPr>
          <p:spPr>
            <a:xfrm>
              <a:off x="5004474" y="2548990"/>
              <a:ext cx="228597" cy="270897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 bwMode="auto">
          <a:xfrm>
            <a:off x="7387316" y="2720978"/>
            <a:ext cx="3068864" cy="670982"/>
            <a:chOff x="4849960" y="3515534"/>
            <a:chExt cx="3068991" cy="670950"/>
          </a:xfrm>
        </p:grpSpPr>
        <p:sp>
          <p:nvSpPr>
            <p:cNvPr id="100" name="TextBox 19"/>
            <p:cNvSpPr txBox="1"/>
            <p:nvPr/>
          </p:nvSpPr>
          <p:spPr bwMode="auto">
            <a:xfrm>
              <a:off x="5474518" y="3515534"/>
              <a:ext cx="2444433" cy="4000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>
                <a:defRPr/>
              </a:pPr>
              <a:r>
                <a:rPr lang="zh-CN" altLang="en-US" sz="2000" b="1" dirty="0">
                  <a:latin typeface="+mn-lt"/>
                  <a:cs typeface="+mn-ea"/>
                  <a:sym typeface="+mn-lt"/>
                </a:rPr>
                <a:t>呈现的是“知识”</a:t>
              </a:r>
              <a:endParaRPr lang="en-US" sz="2000" b="1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849960" y="3648877"/>
              <a:ext cx="537656" cy="537607"/>
            </a:xfrm>
            <a:prstGeom prst="ellipse">
              <a:avLst/>
            </a:prstGeom>
            <a:gradFill>
              <a:gsLst>
                <a:gs pos="4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9" name="椭圆 35"/>
            <p:cNvSpPr/>
            <p:nvPr/>
          </p:nvSpPr>
          <p:spPr>
            <a:xfrm>
              <a:off x="4983315" y="3780104"/>
              <a:ext cx="270945" cy="270920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 bwMode="auto">
          <a:xfrm>
            <a:off x="7368942" y="3850568"/>
            <a:ext cx="3068864" cy="707886"/>
            <a:chOff x="4849960" y="4746625"/>
            <a:chExt cx="3068991" cy="707909"/>
          </a:xfrm>
        </p:grpSpPr>
        <p:sp>
          <p:nvSpPr>
            <p:cNvPr id="106" name="TextBox 19"/>
            <p:cNvSpPr txBox="1"/>
            <p:nvPr/>
          </p:nvSpPr>
          <p:spPr bwMode="auto">
            <a:xfrm>
              <a:off x="5474518" y="4746625"/>
              <a:ext cx="2444433" cy="70790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>
                <a:defRPr/>
              </a:pPr>
              <a:r>
                <a:rPr lang="zh-CN" altLang="en-US" sz="2000" b="1" dirty="0">
                  <a:latin typeface="+mn-lt"/>
                  <a:cs typeface="+mn-ea"/>
                  <a:sym typeface="+mn-lt"/>
                </a:rPr>
                <a:t>重要的是“签到”</a:t>
              </a:r>
              <a:endParaRPr lang="en-US" altLang="zh-CN" sz="2000" b="1" dirty="0">
                <a:latin typeface="+mn-lt"/>
                <a:cs typeface="+mn-ea"/>
                <a:sym typeface="+mn-lt"/>
              </a:endParaRPr>
            </a:p>
            <a:p>
              <a:pPr>
                <a:defRPr/>
              </a:pPr>
              <a:endParaRPr lang="en-US" sz="2000" b="1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4849960" y="4879980"/>
              <a:ext cx="537656" cy="537651"/>
            </a:xfrm>
            <a:prstGeom prst="ellipse">
              <a:avLst/>
            </a:prstGeom>
            <a:gradFill>
              <a:gsLst>
                <a:gs pos="4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5" name="椭圆 36"/>
            <p:cNvSpPr/>
            <p:nvPr/>
          </p:nvSpPr>
          <p:spPr>
            <a:xfrm>
              <a:off x="4983315" y="5015451"/>
              <a:ext cx="270945" cy="262475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324188" y="371958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关于直播课程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06" y="1588277"/>
            <a:ext cx="6954459" cy="3905196"/>
          </a:xfrm>
          <a:prstGeom prst="rect">
            <a:avLst/>
          </a:prstGeom>
        </p:spPr>
      </p:pic>
      <p:sp>
        <p:nvSpPr>
          <p:cNvPr id="26" name="文本框 17"/>
          <p:cNvSpPr txBox="1"/>
          <p:nvPr/>
        </p:nvSpPr>
        <p:spPr bwMode="auto">
          <a:xfrm>
            <a:off x="7964538" y="4332985"/>
            <a:ext cx="4946535" cy="297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直播间就相当于课堂，全员到齐是很重要的。</a:t>
            </a:r>
          </a:p>
        </p:txBody>
      </p:sp>
      <p:sp>
        <p:nvSpPr>
          <p:cNvPr id="28" name="文本框 17"/>
          <p:cNvSpPr txBox="1"/>
          <p:nvPr/>
        </p:nvSpPr>
        <p:spPr bwMode="auto">
          <a:xfrm>
            <a:off x="7995617" y="3162699"/>
            <a:ext cx="4946535" cy="297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用镜头语言去呈现知识与技能</a:t>
            </a:r>
          </a:p>
        </p:txBody>
      </p:sp>
      <p:sp>
        <p:nvSpPr>
          <p:cNvPr id="29" name="文本框 17"/>
          <p:cNvSpPr txBox="1"/>
          <p:nvPr/>
        </p:nvSpPr>
        <p:spPr bwMode="auto">
          <a:xfrm>
            <a:off x="8011848" y="2058464"/>
            <a:ext cx="4946535" cy="297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考验教师在镜头前的教学能力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xmlns="" id="{C694A5EE-AF56-49D2-B2B0-2CBE5127598A}"/>
              </a:ext>
            </a:extLst>
          </p:cNvPr>
          <p:cNvSpPr txBox="1"/>
          <p:nvPr/>
        </p:nvSpPr>
        <p:spPr bwMode="auto">
          <a:xfrm>
            <a:off x="7906575" y="5077023"/>
            <a:ext cx="3337157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>
              <a:defRPr/>
            </a:pPr>
            <a:r>
              <a:rPr lang="zh-CN" altLang="en-US" sz="2000" b="1" dirty="0">
                <a:latin typeface="+mn-lt"/>
                <a:cs typeface="+mn-ea"/>
                <a:sym typeface="+mn-lt"/>
              </a:rPr>
              <a:t>直播的“互动”存在吗？</a:t>
            </a:r>
            <a:endParaRPr lang="en-US" altLang="zh-CN" sz="2000" b="1" dirty="0">
              <a:latin typeface="+mn-lt"/>
              <a:cs typeface="+mn-ea"/>
              <a:sym typeface="+mn-lt"/>
            </a:endParaRPr>
          </a:p>
          <a:p>
            <a:pPr>
              <a:defRPr/>
            </a:pPr>
            <a:endParaRPr lang="en-US" sz="2000" b="1" dirty="0">
              <a:latin typeface="+mn-lt"/>
              <a:cs typeface="+mn-ea"/>
              <a:sym typeface="+mn-lt"/>
            </a:endParaRPr>
          </a:p>
          <a:p>
            <a:pPr>
              <a:defRPr/>
            </a:pPr>
            <a:r>
              <a:rPr lang="en-US" sz="2000" b="1" dirty="0">
                <a:latin typeface="+mn-lt"/>
                <a:cs typeface="+mn-ea"/>
                <a:sym typeface="+mn-lt"/>
              </a:rPr>
              <a:t>111111</a:t>
            </a:r>
          </a:p>
          <a:p>
            <a:pPr>
              <a:defRPr/>
            </a:pPr>
            <a:r>
              <a:rPr lang="en-US" sz="2000" b="1" dirty="0">
                <a:latin typeface="+mn-lt"/>
                <a:cs typeface="+mn-ea"/>
                <a:sym typeface="+mn-lt"/>
              </a:rPr>
              <a:t>222222</a:t>
            </a:r>
          </a:p>
        </p:txBody>
      </p:sp>
    </p:spTree>
    <p:extLst>
      <p:ext uri="{BB962C8B-B14F-4D97-AF65-F5344CB8AC3E}">
        <p14:creationId xmlns:p14="http://schemas.microsoft.com/office/powerpoint/2010/main" val="34017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 bwMode="auto">
          <a:xfrm>
            <a:off x="6004645" y="1664915"/>
            <a:ext cx="5382683" cy="710370"/>
            <a:chOff x="4849960" y="2284443"/>
            <a:chExt cx="5382611" cy="710275"/>
          </a:xfrm>
        </p:grpSpPr>
        <p:grpSp>
          <p:nvGrpSpPr>
            <p:cNvPr id="18450" name="组合 90"/>
            <p:cNvGrpSpPr/>
            <p:nvPr/>
          </p:nvGrpSpPr>
          <p:grpSpPr bwMode="auto">
            <a:xfrm>
              <a:off x="5474517" y="2284443"/>
              <a:ext cx="4758054" cy="710275"/>
              <a:chOff x="5394699" y="1317507"/>
              <a:chExt cx="4758054" cy="710275"/>
            </a:xfrm>
          </p:grpSpPr>
          <p:sp>
            <p:nvSpPr>
              <p:cNvPr id="94" name="TextBox 19"/>
              <p:cNvSpPr txBox="1"/>
              <p:nvPr/>
            </p:nvSpPr>
            <p:spPr>
              <a:xfrm>
                <a:off x="5394699" y="1317507"/>
                <a:ext cx="3965584" cy="400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pPr>
                  <a:defRPr/>
                </a:pPr>
                <a:r>
                  <a:rPr lang="zh-CN" altLang="en-US" sz="2000" b="1" dirty="0">
                    <a:latin typeface="+mn-lt"/>
                    <a:cs typeface="+mn-ea"/>
                    <a:sym typeface="+mn-lt"/>
                  </a:rPr>
                  <a:t>提供的是“设计后的教学”</a:t>
                </a:r>
                <a:endParaRPr lang="en-US" sz="2000" b="1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95" name="文本框 5"/>
              <p:cNvSpPr txBox="1"/>
              <p:nvPr/>
            </p:nvSpPr>
            <p:spPr>
              <a:xfrm>
                <a:off x="5394700" y="1730048"/>
                <a:ext cx="4758053" cy="297734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zh-CN" altLang="en-US" sz="133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课程本身的框架性与结构性更为重要</a:t>
                </a:r>
              </a:p>
            </p:txBody>
          </p:sp>
        </p:grpSp>
        <p:sp>
          <p:nvSpPr>
            <p:cNvPr id="92" name="椭圆 91"/>
            <p:cNvSpPr/>
            <p:nvPr/>
          </p:nvSpPr>
          <p:spPr>
            <a:xfrm>
              <a:off x="4849960" y="2417774"/>
              <a:ext cx="537626" cy="537560"/>
            </a:xfrm>
            <a:prstGeom prst="ellipse">
              <a:avLst/>
            </a:prstGeom>
            <a:gradFill>
              <a:gsLst>
                <a:gs pos="4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3" name="椭圆 34"/>
            <p:cNvSpPr/>
            <p:nvPr/>
          </p:nvSpPr>
          <p:spPr>
            <a:xfrm>
              <a:off x="5004474" y="2548990"/>
              <a:ext cx="228597" cy="270897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 bwMode="auto">
          <a:xfrm>
            <a:off x="6004645" y="2708153"/>
            <a:ext cx="5571067" cy="727352"/>
            <a:chOff x="4849960" y="3515534"/>
            <a:chExt cx="5571297" cy="727317"/>
          </a:xfrm>
        </p:grpSpPr>
        <p:grpSp>
          <p:nvGrpSpPr>
            <p:cNvPr id="18445" name="组合 96"/>
            <p:cNvGrpSpPr/>
            <p:nvPr/>
          </p:nvGrpSpPr>
          <p:grpSpPr bwMode="auto">
            <a:xfrm>
              <a:off x="5474517" y="3515534"/>
              <a:ext cx="4946740" cy="727317"/>
              <a:chOff x="5394699" y="1317507"/>
              <a:chExt cx="4946740" cy="727317"/>
            </a:xfrm>
          </p:grpSpPr>
          <p:sp>
            <p:nvSpPr>
              <p:cNvPr id="100" name="TextBox 19"/>
              <p:cNvSpPr txBox="1"/>
              <p:nvPr/>
            </p:nvSpPr>
            <p:spPr>
              <a:xfrm>
                <a:off x="5394699" y="1317507"/>
                <a:ext cx="3843910" cy="400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pPr>
                  <a:defRPr/>
                </a:pPr>
                <a:r>
                  <a:rPr lang="zh-CN" altLang="en-US" sz="2000" b="1" dirty="0">
                    <a:latin typeface="+mn-lt"/>
                    <a:cs typeface="+mn-ea"/>
                    <a:sym typeface="+mn-lt"/>
                  </a:rPr>
                  <a:t>呈现的是“加工后的知识”</a:t>
                </a:r>
                <a:endParaRPr lang="en-US" sz="2000" b="1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1" name="文本框 12"/>
              <p:cNvSpPr txBox="1"/>
              <p:nvPr/>
            </p:nvSpPr>
            <p:spPr>
              <a:xfrm>
                <a:off x="5394700" y="1747064"/>
                <a:ext cx="4946739" cy="297760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zh-CN" altLang="en-US" sz="133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充分运用后期技术，呈现更多知识与技能。</a:t>
                </a:r>
              </a:p>
            </p:txBody>
          </p:sp>
        </p:grpSp>
        <p:sp>
          <p:nvSpPr>
            <p:cNvPr id="98" name="椭圆 97"/>
            <p:cNvSpPr/>
            <p:nvPr/>
          </p:nvSpPr>
          <p:spPr>
            <a:xfrm>
              <a:off x="4849960" y="3648877"/>
              <a:ext cx="537656" cy="537607"/>
            </a:xfrm>
            <a:prstGeom prst="ellipse">
              <a:avLst/>
            </a:prstGeom>
            <a:gradFill>
              <a:gsLst>
                <a:gs pos="4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9" name="椭圆 35"/>
            <p:cNvSpPr/>
            <p:nvPr/>
          </p:nvSpPr>
          <p:spPr>
            <a:xfrm>
              <a:off x="4983315" y="3780104"/>
              <a:ext cx="270945" cy="270920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 bwMode="auto">
          <a:xfrm>
            <a:off x="6004645" y="4006115"/>
            <a:ext cx="5571067" cy="744329"/>
            <a:chOff x="4849960" y="4746625"/>
            <a:chExt cx="5571297" cy="744353"/>
          </a:xfrm>
        </p:grpSpPr>
        <p:grpSp>
          <p:nvGrpSpPr>
            <p:cNvPr id="18440" name="组合 102"/>
            <p:cNvGrpSpPr/>
            <p:nvPr/>
          </p:nvGrpSpPr>
          <p:grpSpPr bwMode="auto">
            <a:xfrm>
              <a:off x="5474517" y="4746625"/>
              <a:ext cx="4946740" cy="744353"/>
              <a:chOff x="5394699" y="1317507"/>
              <a:chExt cx="4946740" cy="744353"/>
            </a:xfrm>
          </p:grpSpPr>
          <p:sp>
            <p:nvSpPr>
              <p:cNvPr id="106" name="TextBox 19"/>
              <p:cNvSpPr txBox="1"/>
              <p:nvPr/>
            </p:nvSpPr>
            <p:spPr>
              <a:xfrm>
                <a:off x="5394699" y="1317507"/>
                <a:ext cx="3441557" cy="400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pPr>
                  <a:defRPr/>
                </a:pPr>
                <a:r>
                  <a:rPr lang="zh-CN" altLang="en-US" sz="2000" b="1" dirty="0">
                    <a:latin typeface="+mn-lt"/>
                    <a:cs typeface="+mn-ea"/>
                    <a:sym typeface="+mn-lt"/>
                  </a:rPr>
                  <a:t>重要的是“知识的传递”</a:t>
                </a:r>
                <a:endParaRPr lang="en-US" sz="2000" b="1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7" name="文本框 17"/>
              <p:cNvSpPr txBox="1"/>
              <p:nvPr/>
            </p:nvSpPr>
            <p:spPr>
              <a:xfrm>
                <a:off x="5394700" y="1764076"/>
                <a:ext cx="4946739" cy="297784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/>
                </a:pPr>
                <a:r>
                  <a:rPr lang="zh-CN" altLang="en-US" sz="133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与观众的互动交流，有局限性。</a:t>
                </a:r>
              </a:p>
            </p:txBody>
          </p:sp>
        </p:grpSp>
        <p:sp>
          <p:nvSpPr>
            <p:cNvPr id="104" name="椭圆 103"/>
            <p:cNvSpPr/>
            <p:nvPr/>
          </p:nvSpPr>
          <p:spPr>
            <a:xfrm>
              <a:off x="4849960" y="4879980"/>
              <a:ext cx="537656" cy="537651"/>
            </a:xfrm>
            <a:prstGeom prst="ellipse">
              <a:avLst/>
            </a:prstGeom>
            <a:gradFill>
              <a:gsLst>
                <a:gs pos="4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5" name="椭圆 36"/>
            <p:cNvSpPr/>
            <p:nvPr/>
          </p:nvSpPr>
          <p:spPr>
            <a:xfrm>
              <a:off x="4983315" y="5015451"/>
              <a:ext cx="270945" cy="262475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324188" y="371958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关于录播课程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" y="1513931"/>
            <a:ext cx="4949552" cy="345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蓝色商务工作汇报总结通用PPT模板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q3bppon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 R"/>
        <a:ea typeface=""/>
        <a:cs typeface=""/>
        <a:font script="Jpan" typeface="游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 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 R"/>
        <a:ea typeface=""/>
        <a:cs typeface=""/>
        <a:font script="Jpan" typeface="ＭＳ Ｐ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1318</Words>
  <Application>Microsoft Office PowerPoint</Application>
  <PresentationFormat>宽屏</PresentationFormat>
  <Paragraphs>170</Paragraphs>
  <Slides>34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-apple-system</vt:lpstr>
      <vt:lpstr>阿里巴巴普惠体 R</vt:lpstr>
      <vt:lpstr>方正尚酷简体</vt:lpstr>
      <vt:lpstr>方正细谭黑简体</vt:lpstr>
      <vt:lpstr>宋体</vt:lpstr>
      <vt:lpstr>微软雅黑</vt:lpstr>
      <vt:lpstr>Arial</vt:lpstr>
      <vt:lpstr>Arial</vt:lpstr>
      <vt:lpstr>Calibri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XH XH</dc:creator>
  <cp:lastModifiedBy>PC</cp:lastModifiedBy>
  <cp:revision>6</cp:revision>
  <dcterms:created xsi:type="dcterms:W3CDTF">2020-09-14T03:11:12Z</dcterms:created>
  <dcterms:modified xsi:type="dcterms:W3CDTF">2020-09-21T04:58:55Z</dcterms:modified>
</cp:coreProperties>
</file>